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10E14-A9E7-4F62-8D74-A422DB360A8A}" type="datetimeFigureOut">
              <a:rPr lang="pl-PL" smtClean="0"/>
              <a:t>06.12.2025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E8319-46C6-49D5-B7D3-F9843973C4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9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E8319-46C6-49D5-B7D3-F9843973C49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38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6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0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4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8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79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97795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nsa.pl/wiki/Gitara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ipmimages.org/browse/detail.cfm?imgnum=15531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7522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nl/photo/15321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genbogenkinder.ch/wp-content/uploads/2017/09/delphin-wasser-verspielt-2994491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845689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1002003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up Chameleon w gałęzi">
            <a:extLst>
              <a:ext uri="{FF2B5EF4-FFF2-40B4-BE49-F238E27FC236}">
                <a16:creationId xmlns:a16="http://schemas.microsoft.com/office/drawing/2014/main" id="{7133BAC4-7C54-4C72-EAED-EABA56C1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30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4" name="Rectangle 19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3C3085-BE81-AE2F-FE82-14B0C0979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14400"/>
            <a:ext cx="4892948" cy="3427867"/>
          </a:xfrm>
        </p:spPr>
        <p:txBody>
          <a:bodyPr anchor="t"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+mn-lt"/>
              </a:rPr>
              <a:t>Przyroda inspiracją człowieka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3239CCE-CE88-3A97-5201-33BB1E659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70" y="5253051"/>
            <a:ext cx="4892948" cy="812923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1500">
                <a:solidFill>
                  <a:srgbClr val="FFFFFF"/>
                </a:solidFill>
              </a:rPr>
              <a:t>Wynalazki człowieka zaczerpnięte z obserwacji organizmów żywych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2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2F523F-B334-67E4-0D66-6DD080E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Szybkie i precyzyjne chwytaki – inspirowane językiem kameleona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F394E9-B4C5-B64D-CDDD-BF7A34076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 dirty="0"/>
              <a:t>Co zaobserwowano:</a:t>
            </a:r>
            <a:br>
              <a:rPr lang="pl-PL" dirty="0"/>
            </a:br>
            <a:r>
              <a:rPr lang="pl-PL" dirty="0"/>
              <a:t>Język kameleona wysuwa się błyskawicznie i trafia w mały cel z wielką dokładnością.</a:t>
            </a:r>
          </a:p>
          <a:p>
            <a:r>
              <a:rPr lang="pl-PL" b="1" dirty="0"/>
              <a:t>Zastosowanie:</a:t>
            </a:r>
            <a:br>
              <a:rPr lang="pl-PL" dirty="0"/>
            </a:br>
            <a:r>
              <a:rPr lang="pl-PL" dirty="0"/>
              <a:t>Tworzy się </a:t>
            </a:r>
            <a:r>
              <a:rPr lang="pl-PL" dirty="0" err="1"/>
              <a:t>robotyczne</a:t>
            </a:r>
            <a:r>
              <a:rPr lang="pl-PL" dirty="0"/>
              <a:t> chwytaki teleskopowe i mechanizmy wysuwane, które mogą chwytać małe obiekty lub pracować w trudno dostępnych miejscach.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89330E8-F225-B86A-D50E-3E0E3F10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5720"/>
          <a:stretch>
            <a:fillRect/>
          </a:stretch>
        </p:blipFill>
        <p:spPr>
          <a:xfrm>
            <a:off x="7810506" y="3429000"/>
            <a:ext cx="4381494" cy="3429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D98AE05-9DA8-7EEB-AA0F-DB723EF2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34" r="1" b="2628"/>
          <a:stretch>
            <a:fillRect/>
          </a:stretch>
        </p:blipFill>
        <p:spPr>
          <a:xfrm>
            <a:off x="7810506" y="0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3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7179DC-62D6-6BA0-97EC-A3CC7FBC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Wentylacja budynków – inspirowana mrowiskami termitów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E574ED-25E9-F6F0-7C36-9183CBDD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 dirty="0"/>
              <a:t>Co zaobserwowano:</a:t>
            </a:r>
            <a:br>
              <a:rPr lang="pl-PL" dirty="0"/>
            </a:br>
            <a:r>
              <a:rPr lang="pl-PL" dirty="0"/>
              <a:t>Termity budują mrowiska z naturalną klimatyzacją – powietrze krąży w kanałach i utrzymuje stałą temperaturę.</a:t>
            </a:r>
          </a:p>
          <a:p>
            <a:r>
              <a:rPr lang="pl-PL" b="1" dirty="0"/>
              <a:t>Zastosowanie:</a:t>
            </a:r>
            <a:br>
              <a:rPr lang="pl-PL" dirty="0"/>
            </a:br>
            <a:r>
              <a:rPr lang="pl-PL" dirty="0"/>
              <a:t>Nowoczesne budynki tworzy się z pasywną wentylacją i chłodzeniem, co pozwala oszczędzać energię i zmniejszyć użycie klimatyzacji.</a:t>
            </a:r>
          </a:p>
          <a:p>
            <a:endParaRPr lang="pl-PL" dirty="0"/>
          </a:p>
        </p:txBody>
      </p:sp>
      <p:pic>
        <p:nvPicPr>
          <p:cNvPr id="5" name="Obraz 4" descr="Obraz zawierający na wolnym powietrzu, drzewo, roślina, las&#10;&#10;Zawartość wygenerowana przez AI może być niepoprawna.">
            <a:extLst>
              <a:ext uri="{FF2B5EF4-FFF2-40B4-BE49-F238E27FC236}">
                <a16:creationId xmlns:a16="http://schemas.microsoft.com/office/drawing/2014/main" id="{B332294E-EBE6-8A0E-41E6-CD1803329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260" r="6451" b="2"/>
          <a:stretch>
            <a:fillRect/>
          </a:stretch>
        </p:blipFill>
        <p:spPr>
          <a:xfrm>
            <a:off x="7810504" y="1"/>
            <a:ext cx="4381494" cy="3429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4999C5D-9777-A115-72F8-A8EE286F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234" r="4694" b="-3"/>
          <a:stretch>
            <a:fillRect/>
          </a:stretch>
        </p:blipFill>
        <p:spPr>
          <a:xfrm>
            <a:off x="7810505" y="3429000"/>
            <a:ext cx="4381494" cy="3429000"/>
          </a:xfrm>
          <a:prstGeom prst="rect">
            <a:avLst/>
          </a:prstGeom>
        </p:spPr>
      </p:pic>
      <p:sp>
        <p:nvSpPr>
          <p:cNvPr id="6" name="AutoShape 2" descr="Obraz znaleziony dla: wentylacja budynków">
            <a:extLst>
              <a:ext uri="{FF2B5EF4-FFF2-40B4-BE49-F238E27FC236}">
                <a16:creationId xmlns:a16="http://schemas.microsoft.com/office/drawing/2014/main" id="{E53C6306-0361-960B-0EAF-886A4B6F15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38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6CA131-A256-6B93-88AA-674D7BAD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pl-PL" dirty="0"/>
              <a:t>Dziękuje za uwagę</a:t>
            </a:r>
          </a:p>
        </p:txBody>
      </p:sp>
      <p:pic>
        <p:nvPicPr>
          <p:cNvPr id="8" name="Obraz 7" descr="Obraz zawierający instrument muzyczny, osoba, gitara, instrument szarpany/smyczkowy&#10;&#10;Zawartość wygenerowana przez AI może być niepoprawna.">
            <a:extLst>
              <a:ext uri="{FF2B5EF4-FFF2-40B4-BE49-F238E27FC236}">
                <a16:creationId xmlns:a16="http://schemas.microsoft.com/office/drawing/2014/main" id="{A423B3AE-0DB5-6F4A-5A05-755650573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3232" y="2272613"/>
            <a:ext cx="5648193" cy="372780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1CDB38-0F28-5738-2B22-2FDA35CE0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anchor="t">
            <a:normAutofit/>
          </a:bodyPr>
          <a:lstStyle/>
          <a:p>
            <a:r>
              <a:rPr lang="pl-PL" dirty="0"/>
              <a:t>Autor : Jakub Dudek 8C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2A58D94-6E69-1CCD-68F0-14DABD8BA0FD}"/>
              </a:ext>
            </a:extLst>
          </p:cNvPr>
          <p:cNvSpPr txBox="1"/>
          <p:nvPr/>
        </p:nvSpPr>
        <p:spPr>
          <a:xfrm>
            <a:off x="4144151" y="5800365"/>
            <a:ext cx="22172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nonsa.pl/wiki/Gita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5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1BF832-0F71-4026-BC8F-131CE0CF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   Rzep – inspirowany owocami łopianu</a:t>
            </a:r>
            <a:br>
              <a:rPr lang="pl-PL" sz="2800" dirty="0"/>
            </a:br>
            <a:endParaRPr lang="pl-PL" sz="2800" dirty="0"/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CDF36C-1DE0-641A-E567-806106B0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/>
              <a:t>Co zaobserwowano w naturze:</a:t>
            </a:r>
            <a:br>
              <a:rPr lang="pl-PL"/>
            </a:br>
            <a:r>
              <a:rPr lang="pl-PL"/>
              <a:t>Owoce łopianu mają małe haczyki, które łatwo zaczepiają się o futro zwierząt i ubrania.</a:t>
            </a:r>
          </a:p>
          <a:p>
            <a:r>
              <a:rPr lang="pl-PL" b="1"/>
              <a:t>Zastosowanie w praktyce:</a:t>
            </a:r>
            <a:br>
              <a:rPr lang="pl-PL"/>
            </a:br>
            <a:r>
              <a:rPr lang="pl-PL"/>
              <a:t>Na tej zasadzie powstał rzep. Składa się z dwóch części: jednej z haczykami i drugiej z pętelkami. Używany m.in. w ubraniach, butach, opaskach i sprzęcie sportowym.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506EAFA-8D34-6D19-001C-BBCE2F8D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48" b="5223"/>
          <a:stretch>
            <a:fillRect/>
          </a:stretch>
        </p:blipFill>
        <p:spPr>
          <a:xfrm>
            <a:off x="7810505" y="3328972"/>
            <a:ext cx="4381494" cy="3429000"/>
          </a:xfrm>
          <a:prstGeom prst="rect">
            <a:avLst/>
          </a:prstGeom>
        </p:spPr>
      </p:pic>
      <p:pic>
        <p:nvPicPr>
          <p:cNvPr id="5" name="Obraz 4" descr="Obraz zawierający roślina, kwiat, oset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F76806C6-6F04-C040-A179-8ADCC165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8" r="12062" b="3"/>
          <a:stretch>
            <a:fillRect/>
          </a:stretch>
        </p:blipFill>
        <p:spPr>
          <a:xfrm>
            <a:off x="7810504" y="100028"/>
            <a:ext cx="4381494" cy="3429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8C5A5B8-19A0-E631-37AC-C2E20E790155}"/>
              </a:ext>
            </a:extLst>
          </p:cNvPr>
          <p:cNvSpPr txBox="1"/>
          <p:nvPr/>
        </p:nvSpPr>
        <p:spPr>
          <a:xfrm>
            <a:off x="9947475" y="6657945"/>
            <a:ext cx="22445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4" tooltip="https://www.ipmimages.org/browse/detail.cfm?imgnum=15531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9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D291C0-8390-0A98-68CF-3D2E6B49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/>
              <a:t>   Samoloty – inspirowane      	skrzydłami ptaków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A6E8CB-9603-CA37-FEE9-55F932E1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 dirty="0"/>
              <a:t>Co zaobserwowano w naturze:</a:t>
            </a:r>
            <a:br>
              <a:rPr lang="pl-PL" dirty="0"/>
            </a:br>
            <a:r>
              <a:rPr lang="pl-PL" dirty="0"/>
              <a:t>Ptaki mają odpowiedni kształt skrzydeł, który pozwala im unosić się w powietrzu dzięki siłom aerodynamicznym.</a:t>
            </a:r>
          </a:p>
          <a:p>
            <a:r>
              <a:rPr lang="pl-PL" b="1" dirty="0"/>
              <a:t>Zastosowanie w praktyce:</a:t>
            </a:r>
            <a:br>
              <a:rPr lang="pl-PL" dirty="0"/>
            </a:br>
            <a:r>
              <a:rPr lang="pl-PL" dirty="0"/>
              <a:t>Pierwsze samoloty wzorowano na skrzydłach ptaków – ich profil pozwala uzyskać siłę nośną.                 Dziś nadal stosuje się zasady aerodynamiki podpatrzone u ptaków.</a:t>
            </a:r>
          </a:p>
          <a:p>
            <a:endParaRPr lang="pl-PL" dirty="0"/>
          </a:p>
        </p:txBody>
      </p:sp>
      <p:pic>
        <p:nvPicPr>
          <p:cNvPr id="5" name="Obraz 4" descr="Obraz zawierający ptak, na wolnym powietrzu, papuga, drzewo&#10;&#10;Zawartość wygenerowana przez AI może być niepoprawna.">
            <a:extLst>
              <a:ext uri="{FF2B5EF4-FFF2-40B4-BE49-F238E27FC236}">
                <a16:creationId xmlns:a16="http://schemas.microsoft.com/office/drawing/2014/main" id="{D109B12D-773F-D1E3-E44C-1A45AFF00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9" r="4" b="3"/>
          <a:stretch>
            <a:fillRect/>
          </a:stretch>
        </p:blipFill>
        <p:spPr>
          <a:xfrm>
            <a:off x="7810504" y="1"/>
            <a:ext cx="4381494" cy="3429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2714062-5C24-4F5B-4FE4-5C2095D1FA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72" r="3" b="3"/>
          <a:stretch>
            <a:fillRect/>
          </a:stretch>
        </p:blipFill>
        <p:spPr>
          <a:xfrm>
            <a:off x="7810505" y="3429000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2BC7B1-770A-695C-BF02-912D6067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/>
              <a:t>Materiały zmieniające kolor – inspirowane skórą kameleona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F4BA4-055C-1D18-0799-6A7C417E9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700" b="1"/>
              <a:t>Co zaobserwowano:</a:t>
            </a:r>
            <a:br>
              <a:rPr lang="pl-PL" sz="1700"/>
            </a:br>
            <a:r>
              <a:rPr lang="pl-PL" sz="1700"/>
              <a:t>Kameleon potrafi zmieniać kolor skóry dzięki specjalnym komórkom (chromatoforom i </a:t>
            </a:r>
            <a:r>
              <a:rPr lang="pl-PL" sz="1700" err="1"/>
              <a:t>irydoforom</a:t>
            </a:r>
            <a:r>
              <a:rPr lang="pl-PL" sz="1700"/>
              <a:t>), które odbijają światło na różne sposoby.</a:t>
            </a:r>
          </a:p>
          <a:p>
            <a:pPr>
              <a:lnSpc>
                <a:spcPct val="110000"/>
              </a:lnSpc>
            </a:pPr>
            <a:r>
              <a:rPr lang="pl-PL" sz="1700" b="1"/>
              <a:t>Zastosowanie w praktyce: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/>
              <a:t>tkaniny, które zmieniają kolor w zależności od światła lub temperatury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/>
              <a:t>farby termiczne i </a:t>
            </a:r>
            <a:r>
              <a:rPr lang="pl-PL" sz="1700" err="1"/>
              <a:t>fotoreaktywne</a:t>
            </a:r>
            <a:endParaRPr lang="pl-PL" sz="170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/>
              <a:t>wojskowy kamuflaż adaptacyjny (projekty nowoczesnych mundurów)</a:t>
            </a:r>
          </a:p>
          <a:p>
            <a:pPr>
              <a:lnSpc>
                <a:spcPct val="110000"/>
              </a:lnSpc>
            </a:pPr>
            <a:endParaRPr lang="pl-PL" sz="17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0E51622-F03A-7CD9-784D-3C057CC8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710" b="2"/>
          <a:stretch>
            <a:fillRect/>
          </a:stretch>
        </p:blipFill>
        <p:spPr>
          <a:xfrm>
            <a:off x="7810504" y="3429000"/>
            <a:ext cx="4381494" cy="3429000"/>
          </a:xfrm>
          <a:prstGeom prst="rect">
            <a:avLst/>
          </a:prstGeom>
        </p:spPr>
      </p:pic>
      <p:pic>
        <p:nvPicPr>
          <p:cNvPr id="5" name="Obraz 4" descr="Obraz zawierający ssak, gad, jaszczurka, Łuskonośne&#10;&#10;Zawartość wygenerowana przez AI może być niepoprawna.">
            <a:extLst>
              <a:ext uri="{FF2B5EF4-FFF2-40B4-BE49-F238E27FC236}">
                <a16:creationId xmlns:a16="http://schemas.microsoft.com/office/drawing/2014/main" id="{E83D8445-9D38-7664-ACD5-F5BE734B6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1737" b="1"/>
          <a:stretch>
            <a:fillRect/>
          </a:stretch>
        </p:blipFill>
        <p:spPr>
          <a:xfrm>
            <a:off x="7810502" y="0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5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C6D97C-2FC6-BC4F-6CA0-695FA724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Sonar i radar – inspirowane echolokacją nietoperzy i delfinów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79A43-BC5C-E859-E1B2-0268B6389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 dirty="0"/>
              <a:t>Co zaobserwowano w naturze:</a:t>
            </a:r>
            <a:br>
              <a:rPr lang="pl-PL" dirty="0"/>
            </a:br>
            <a:r>
              <a:rPr lang="pl-PL" dirty="0"/>
              <a:t>Nietoperze i delfiny wysyłają dźwięki, które odbijają się od przeszkód. Na podstawie czasu powrotu fal „widzą” otoczenie.</a:t>
            </a:r>
          </a:p>
          <a:p>
            <a:r>
              <a:rPr lang="pl-PL" b="1" dirty="0"/>
              <a:t>Zastosowanie w praktyce:</a:t>
            </a:r>
            <a:br>
              <a:rPr lang="pl-PL" dirty="0"/>
            </a:br>
            <a:r>
              <a:rPr lang="pl-PL" dirty="0"/>
              <a:t>Sonary i radary działają podobnie – wysyłają fale dźwiękowe lub radiowe i analizują ich odbicie. Stosowane są w łodziach podwodnych, samolotach     i systemach bezpieczeństwa.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E62FD6-FC9C-634F-D238-2D25899E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876" r="-1" b="26966"/>
          <a:stretch>
            <a:fillRect/>
          </a:stretch>
        </p:blipFill>
        <p:spPr>
          <a:xfrm>
            <a:off x="7810506" y="3422856"/>
            <a:ext cx="4381494" cy="3429000"/>
          </a:xfrm>
          <a:prstGeom prst="rect">
            <a:avLst/>
          </a:prstGeom>
        </p:spPr>
      </p:pic>
      <p:pic>
        <p:nvPicPr>
          <p:cNvPr id="5" name="Obraz 4" descr="Obraz zawierający ssak, ssak wodny, delfin, Ssak wodny&#10;&#10;Zawartość wygenerowana przez AI może być niepoprawna.">
            <a:extLst>
              <a:ext uri="{FF2B5EF4-FFF2-40B4-BE49-F238E27FC236}">
                <a16:creationId xmlns:a16="http://schemas.microsoft.com/office/drawing/2014/main" id="{3409142F-F3D6-C7FD-163E-200CBFFF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25" r="2842"/>
          <a:stretch>
            <a:fillRect/>
          </a:stretch>
        </p:blipFill>
        <p:spPr>
          <a:xfrm>
            <a:off x="7810506" y="-40802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508F2A-0FF6-481C-00E7-AB9A7555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/>
              <a:t>Kombinezony pływackie – inspirowane skórą rekina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F17F50-69D3-E386-93FB-5C11973E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/>
              <a:t>Co zaobserwowano w naturze:</a:t>
            </a:r>
            <a:br>
              <a:rPr lang="pl-PL"/>
            </a:br>
            <a:r>
              <a:rPr lang="pl-PL"/>
              <a:t>Skóra rekina ma maleńkie łuski o strukturze redukującej opór wody.</a:t>
            </a:r>
          </a:p>
          <a:p>
            <a:r>
              <a:rPr lang="pl-PL" b="1"/>
              <a:t>Zastosowanie w praktyce:</a:t>
            </a:r>
            <a:br>
              <a:rPr lang="pl-PL"/>
            </a:br>
            <a:r>
              <a:rPr lang="pl-PL"/>
              <a:t>Kombinezony dla zawodowych pływaków mają podobną mikrostrukturę, co pozwala pływać szybciej.</a:t>
            </a: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ACEA70F-71D2-E36F-11B7-CE2E7878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78" r="2" b="20831"/>
          <a:stretch>
            <a:fillRect/>
          </a:stretch>
        </p:blipFill>
        <p:spPr>
          <a:xfrm>
            <a:off x="7810506" y="3429000"/>
            <a:ext cx="4381494" cy="3429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A3397DE-A8AD-1223-E028-0F7B56A10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92" r="6374" b="2"/>
          <a:stretch>
            <a:fillRect/>
          </a:stretch>
        </p:blipFill>
        <p:spPr>
          <a:xfrm>
            <a:off x="7810506" y="-14994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1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A1FDA8-0194-A581-F12F-8385FD6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/>
              <a:t>Powłoki samoczyszczące – inspirowane liściem lotosu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87E405-49A3-D546-E904-28EC36FBF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 dirty="0"/>
              <a:t>Co zaobserwowano w naturze:</a:t>
            </a:r>
            <a:br>
              <a:rPr lang="pl-PL" dirty="0"/>
            </a:br>
            <a:r>
              <a:rPr lang="pl-PL" dirty="0"/>
              <a:t>Liście lotosu nie brudzą się – woda spływa po nich, zabierając zanieczyszczenia.</a:t>
            </a:r>
          </a:p>
          <a:p>
            <a:r>
              <a:rPr lang="pl-PL" b="1" dirty="0"/>
              <a:t>Zastosowanie w praktyce:</a:t>
            </a:r>
            <a:br>
              <a:rPr lang="pl-PL" dirty="0"/>
            </a:br>
            <a:r>
              <a:rPr lang="pl-PL" dirty="0"/>
              <a:t>Na tej zasadzie działają specjalne farby i powłoki na okna, dachy czy budynki – są hydrofobowe, czyli odpychają wodę i brud.</a:t>
            </a:r>
          </a:p>
          <a:p>
            <a:endParaRPr lang="pl-PL" dirty="0"/>
          </a:p>
        </p:txBody>
      </p:sp>
      <p:pic>
        <p:nvPicPr>
          <p:cNvPr id="5" name="Obraz 4" descr="Obraz zawierający roślina, płatek kwiatu, Roślina wodna, lilia stawowa&#10;&#10;Zawartość wygenerowana przez AI może być niepoprawna.">
            <a:extLst>
              <a:ext uri="{FF2B5EF4-FFF2-40B4-BE49-F238E27FC236}">
                <a16:creationId xmlns:a16="http://schemas.microsoft.com/office/drawing/2014/main" id="{8B4AE737-8AF8-6F57-588D-7401FFE6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1" r="3296"/>
          <a:stretch>
            <a:fillRect/>
          </a:stretch>
        </p:blipFill>
        <p:spPr>
          <a:xfrm>
            <a:off x="7810504" y="1"/>
            <a:ext cx="4381494" cy="3429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EDB9FC-2CB8-27D2-50EB-4756F8778F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47" b="2"/>
          <a:stretch>
            <a:fillRect/>
          </a:stretch>
        </p:blipFill>
        <p:spPr>
          <a:xfrm>
            <a:off x="7810505" y="3429000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FE26C5-F670-70FA-FC80-004FD9D0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Taśmy klejące i kleje wodoodporne – inspirowane małżami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4F3A62-5213-B09D-A380-EF89105D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 dirty="0"/>
              <a:t>Co zaobserwowano:</a:t>
            </a:r>
            <a:br>
              <a:rPr lang="pl-PL" dirty="0"/>
            </a:br>
            <a:r>
              <a:rPr lang="pl-PL" dirty="0"/>
              <a:t>Małże przyczepiają się do skał pod wodą za pomocą silnych białkowych klejów.</a:t>
            </a:r>
          </a:p>
          <a:p>
            <a:r>
              <a:rPr lang="pl-PL" b="1" dirty="0"/>
              <a:t>Zastosowanie:</a:t>
            </a:r>
            <a:br>
              <a:rPr lang="pl-PL" dirty="0"/>
            </a:br>
            <a:r>
              <a:rPr lang="pl-PL" dirty="0"/>
              <a:t>Stworzono wodoodporne, bardzo mocne kleje używane w budownictwie, medycynie i przemyśle.</a:t>
            </a:r>
          </a:p>
          <a:p>
            <a:endParaRPr lang="pl-PL" dirty="0"/>
          </a:p>
        </p:txBody>
      </p:sp>
      <p:pic>
        <p:nvPicPr>
          <p:cNvPr id="5" name="Obraz 4" descr="Obraz zawierający bezkręgowiec, skorupiak, owoce morza, ostryga&#10;&#10;Zawartość wygenerowana przez AI może być niepoprawna.">
            <a:extLst>
              <a:ext uri="{FF2B5EF4-FFF2-40B4-BE49-F238E27FC236}">
                <a16:creationId xmlns:a16="http://schemas.microsoft.com/office/drawing/2014/main" id="{5AEE9627-66A8-EABD-E3BA-2CFEC7698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46" r="24979"/>
          <a:stretch>
            <a:fillRect/>
          </a:stretch>
        </p:blipFill>
        <p:spPr>
          <a:xfrm>
            <a:off x="7810504" y="1"/>
            <a:ext cx="4381494" cy="3429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BD24E0B-D3D4-2CC8-96CC-E022806229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66" b="3"/>
          <a:stretch>
            <a:fillRect/>
          </a:stretch>
        </p:blipFill>
        <p:spPr>
          <a:xfrm>
            <a:off x="7810505" y="3429000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366201-C1C7-3E93-EB1C-942406B8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0"/>
            <a:ext cx="6382512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Turbiny wiatrowe – inspirowane płetwami wielorybów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5887B8-3B00-39A3-0867-4A31EB4F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33236"/>
            <a:ext cx="6382512" cy="3664681"/>
          </a:xfrm>
        </p:spPr>
        <p:txBody>
          <a:bodyPr>
            <a:normAutofit/>
          </a:bodyPr>
          <a:lstStyle/>
          <a:p>
            <a:r>
              <a:rPr lang="pl-PL" b="1" dirty="0"/>
              <a:t>Co zaobserwowano:</a:t>
            </a:r>
            <a:br>
              <a:rPr lang="pl-PL" dirty="0"/>
            </a:br>
            <a:r>
              <a:rPr lang="pl-PL" dirty="0"/>
              <a:t>Płetwy humbaków mają nierówne, faliste brzegi, które zmniejszają opór wody.</a:t>
            </a:r>
          </a:p>
          <a:p>
            <a:r>
              <a:rPr lang="pl-PL" b="1" dirty="0"/>
              <a:t>Zastosowanie:</a:t>
            </a:r>
            <a:br>
              <a:rPr lang="pl-PL" dirty="0"/>
            </a:br>
            <a:r>
              <a:rPr lang="pl-PL" dirty="0"/>
              <a:t>Podobne karbowane krawędzie stosuje się w łopatach turbin, co zwiększa ich wydajność i zmniejsza hałas.</a:t>
            </a:r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F1ABE-843E-BA77-0FDA-7A62BB1E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83" r="21207" b="2"/>
          <a:stretch>
            <a:fillRect/>
          </a:stretch>
        </p:blipFill>
        <p:spPr>
          <a:xfrm>
            <a:off x="7795046" y="3429000"/>
            <a:ext cx="4381494" cy="3429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DA5FB28-9B9F-6883-11F7-AA40686A8F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54" r="1" b="1"/>
          <a:stretch>
            <a:fillRect/>
          </a:stretch>
        </p:blipFill>
        <p:spPr>
          <a:xfrm>
            <a:off x="7810506" y="0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6016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577</Words>
  <Application>Microsoft Office PowerPoint</Application>
  <PresentationFormat>Panoramiczny</PresentationFormat>
  <Paragraphs>40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Aptos</vt:lpstr>
      <vt:lpstr>Arial</vt:lpstr>
      <vt:lpstr>Grandview Display</vt:lpstr>
      <vt:lpstr>Wingdings</vt:lpstr>
      <vt:lpstr>DashVTI</vt:lpstr>
      <vt:lpstr>Przyroda inspiracją człowieka</vt:lpstr>
      <vt:lpstr>   Rzep – inspirowany owocami łopianu </vt:lpstr>
      <vt:lpstr>   Samoloty – inspirowane       skrzydłami ptaków</vt:lpstr>
      <vt:lpstr>Materiały zmieniające kolor – inspirowane skórą kameleona</vt:lpstr>
      <vt:lpstr>Sonar i radar – inspirowane echolokacją nietoperzy i delfinów</vt:lpstr>
      <vt:lpstr>Kombinezony pływackie – inspirowane skórą rekina</vt:lpstr>
      <vt:lpstr>Powłoki samoczyszczące – inspirowane liściem lotosu</vt:lpstr>
      <vt:lpstr>Taśmy klejące i kleje wodoodporne – inspirowane małżami</vt:lpstr>
      <vt:lpstr>Turbiny wiatrowe – inspirowane płetwami wielorybów</vt:lpstr>
      <vt:lpstr>Szybkie i precyzyjne chwytaki – inspirowane językiem kameleona</vt:lpstr>
      <vt:lpstr>Wentylacja budynków – inspirowana mrowiskami termitów</vt:lpstr>
      <vt:lpstr>Dziękuje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biuro3</dc:creator>
  <cp:lastModifiedBy>Bartosz Zawieja</cp:lastModifiedBy>
  <cp:revision>3</cp:revision>
  <dcterms:created xsi:type="dcterms:W3CDTF">2025-11-27T16:26:06Z</dcterms:created>
  <dcterms:modified xsi:type="dcterms:W3CDTF">2025-12-06T17:30:26Z</dcterms:modified>
</cp:coreProperties>
</file>