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0" r:id="rId5"/>
    <p:sldId id="268" r:id="rId6"/>
    <p:sldId id="261" r:id="rId7"/>
    <p:sldId id="262" r:id="rId8"/>
    <p:sldId id="264" r:id="rId9"/>
    <p:sldId id="270" r:id="rId10"/>
    <p:sldId id="265" r:id="rId11"/>
    <p:sldId id="271" r:id="rId12"/>
    <p:sldId id="269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134A4737-90D4-4FA3-ADEF-E8668BB25012}">
          <p14:sldIdLst>
            <p14:sldId id="256"/>
            <p14:sldId id="258"/>
            <p14:sldId id="266"/>
            <p14:sldId id="260"/>
            <p14:sldId id="268"/>
            <p14:sldId id="261"/>
            <p14:sldId id="262"/>
            <p14:sldId id="264"/>
            <p14:sldId id="270"/>
            <p14:sldId id="265"/>
            <p14:sldId id="271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07"/>
    <a:srgbClr val="050505"/>
    <a:srgbClr val="0A0A0A"/>
    <a:srgbClr val="0D0D0C"/>
    <a:srgbClr val="141413"/>
    <a:srgbClr val="0F0F0F"/>
    <a:srgbClr val="3B3531"/>
    <a:srgbClr val="56429E"/>
    <a:srgbClr val="5D2096"/>
    <a:srgbClr val="403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52CEF-0678-4F11-9FFE-D973290C8FD7}" v="8" dt="2025-11-16T10:56:23.944"/>
    <p1510:client id="{2F2E20AD-2E55-4BC5-A7B1-1A9AC8F08677}" v="8" dt="2025-11-16T10:28:34.384"/>
    <p1510:client id="{32998D67-DDB8-46D6-9F01-6D4A95832755}" v="41" dt="2025-11-16T10:26:56.014"/>
    <p1510:client id="{3E627452-058A-6C61-8578-1D31E1AE2927}" v="198" dt="2025-11-16T10:08:31.758"/>
    <p1510:client id="{462C409F-ED78-469D-8FBC-30D2B77C25C0}" v="129" dt="2025-11-16T09:45:53.987"/>
    <p1510:client id="{7980A0CF-EFC0-45F4-AEDC-DC5420CE365D}" v="42" dt="2025-11-16T09:39:01.569"/>
    <p1510:client id="{8B8A3660-6C50-4464-9D90-B9D77BAA16E9}" v="2310" dt="2025-11-16T14:03:36.065"/>
    <p1510:client id="{9402EAD9-A9AB-41AF-9CF6-4F2153F947EA}" v="284" dt="2025-11-16T10:54:27.692"/>
    <p1510:client id="{C0D25CE4-E83D-4470-96EB-D33C7339DC6E}" v="20" dt="2025-11-16T10:59:17.411"/>
    <p1510:client id="{D598244F-14FD-4C56-A99E-FD1B24FC2A2F}" v="152" dt="2025-11-16T09:35:12.872"/>
    <p1510:client id="{EF13072C-BEFB-4DF1-891D-5DCB91B9E6E7}" v="1" dt="2025-11-16T10:54:47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9.12.2025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9.12.2025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9.12.2025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9.12.2025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9.12.2025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9.12.2025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9.12.2025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9.12.2025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9.12.2025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9.12.2025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9.12.2025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9.12.2025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Obraz 1" descr="Wakacje w naturze - poznaj dziką Polskę | Blog Bezdroża.pl | Blog księgarni  podróżniczej Bezdroża">
            <a:extLst>
              <a:ext uri="{FF2B5EF4-FFF2-40B4-BE49-F238E27FC236}">
                <a16:creationId xmlns:a16="http://schemas.microsoft.com/office/drawing/2014/main" id="{95DFCCCA-2714-1DE4-AF25-CCAD7D5F49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-185" r="23262" b="-139"/>
          <a:stretch>
            <a:fillRect/>
          </a:stretch>
        </p:blipFill>
        <p:spPr>
          <a:xfrm>
            <a:off x="4493452" y="161935"/>
            <a:ext cx="7512559" cy="65245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7A152A1-ABF8-B8A5-A236-E7B94AC276C9}"/>
              </a:ext>
            </a:extLst>
          </p:cNvPr>
          <p:cNvSpPr txBox="1"/>
          <p:nvPr/>
        </p:nvSpPr>
        <p:spPr>
          <a:xfrm>
            <a:off x="223838" y="1172369"/>
            <a:ext cx="5876924" cy="2387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PRZYRODA INSPIRACJĄ CZŁOWIEKA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D5EE5EB-B660-51C1-C026-615EE705C799}"/>
              </a:ext>
            </a:extLst>
          </p:cNvPr>
          <p:cNvSpPr txBox="1"/>
          <p:nvPr/>
        </p:nvSpPr>
        <p:spPr>
          <a:xfrm>
            <a:off x="266699" y="3876675"/>
            <a:ext cx="25908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Century Schoolbook"/>
              </a:rPr>
              <a:t>PRZYGOTOWAŁA:</a:t>
            </a:r>
          </a:p>
          <a:p>
            <a:r>
              <a:rPr lang="pl-PL" dirty="0">
                <a:solidFill>
                  <a:schemeClr val="bg1"/>
                </a:solidFill>
                <a:latin typeface="Century Schoolbook"/>
              </a:rPr>
              <a:t>MARTA KOZŁOWSKA 8B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41A3914-F88A-0201-69F0-A01485D97CF3}"/>
              </a:ext>
            </a:extLst>
          </p:cNvPr>
          <p:cNvSpPr txBox="1"/>
          <p:nvPr/>
        </p:nvSpPr>
        <p:spPr>
          <a:xfrm>
            <a:off x="149799" y="332174"/>
            <a:ext cx="4791596" cy="39085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latin typeface="Century Schoolbook"/>
              </a:rPr>
              <a:t>POWŁOKI ANTYREFLEKSYJNE I OKO ĆMY</a:t>
            </a:r>
            <a:endParaRPr lang="pl-PL" dirty="0">
              <a:latin typeface="Aptos" panose="020B000402020202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Century Schoolbook"/>
              </a:rPr>
              <a:t>--------------------------</a:t>
            </a:r>
            <a:endParaRPr lang="pl-PL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latin typeface="Century Schoolbook"/>
              </a:rPr>
              <a:t>Powłoki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antyrefleksyjne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minimalizują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odblaski</a:t>
            </a:r>
            <a:r>
              <a:rPr lang="en-US" sz="2400" b="1" dirty="0">
                <a:latin typeface="Century Schoolbook"/>
              </a:rPr>
              <a:t> od </a:t>
            </a:r>
            <a:r>
              <a:rPr lang="en-US" sz="2400" b="1" dirty="0" err="1">
                <a:latin typeface="Century Schoolbook"/>
              </a:rPr>
              <a:t>szkieł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okularów</a:t>
            </a:r>
            <a:r>
              <a:rPr lang="en-US" sz="2400" b="1" dirty="0">
                <a:latin typeface="Century Schoolbook"/>
              </a:rPr>
              <a:t>, </a:t>
            </a:r>
            <a:r>
              <a:rPr lang="en-US" sz="2400" b="1" dirty="0" err="1">
                <a:latin typeface="Century Schoolbook"/>
              </a:rPr>
              <a:t>ekranów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urządzeń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mobilnych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i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stacjonarnych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czy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nawet</a:t>
            </a:r>
            <a:r>
              <a:rPr lang="en-US" sz="2400" b="1" dirty="0">
                <a:latin typeface="Century Schoolbook"/>
              </a:rPr>
              <a:t>  </a:t>
            </a:r>
            <a:r>
              <a:rPr lang="en-US" sz="2400" b="1" dirty="0" err="1">
                <a:latin typeface="Century Schoolbook"/>
              </a:rPr>
              <a:t>muzealnych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gablot</a:t>
            </a:r>
            <a:r>
              <a:rPr lang="en-US" sz="2400" b="1" dirty="0">
                <a:latin typeface="Century Schoolbook"/>
              </a:rPr>
              <a:t>. </a:t>
            </a:r>
            <a:endParaRPr lang="pl-PL" sz="2400" b="1" dirty="0">
              <a:latin typeface="Century Schoolbook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latin typeface="Century Schoolbook"/>
              </a:rPr>
              <a:t>Mają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też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praktyczne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zastosowanie</a:t>
            </a:r>
            <a:r>
              <a:rPr lang="en-US" sz="2400" b="1" dirty="0">
                <a:latin typeface="Century Schoolbook"/>
              </a:rPr>
              <a:t> w </a:t>
            </a:r>
            <a:r>
              <a:rPr lang="en-US" sz="2400" b="1" dirty="0" err="1">
                <a:latin typeface="Century Schoolbook"/>
              </a:rPr>
              <a:t>panelach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fotowoltaicznych</a:t>
            </a:r>
            <a:r>
              <a:rPr lang="pl-PL" sz="2400" b="1" dirty="0">
                <a:latin typeface="Century Schoolbook"/>
              </a:rPr>
              <a:t>.</a:t>
            </a:r>
            <a:r>
              <a:rPr lang="en-US" sz="2400" b="1" dirty="0">
                <a:latin typeface="Century Schoolbook"/>
              </a:rPr>
              <a:t>  </a:t>
            </a:r>
            <a:r>
              <a:rPr lang="pl-PL" sz="2400" b="1" dirty="0">
                <a:latin typeface="Century Schoolbook"/>
              </a:rPr>
              <a:t>E</a:t>
            </a:r>
            <a:r>
              <a:rPr lang="en-US" sz="2400" b="1" dirty="0" err="1">
                <a:latin typeface="Century Schoolbook"/>
              </a:rPr>
              <a:t>fektywność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takiej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powłoki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znacząco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wzrasta</a:t>
            </a:r>
            <a:r>
              <a:rPr lang="en-US" sz="2400" b="1" dirty="0">
                <a:latin typeface="Century Schoolbook"/>
              </a:rPr>
              <a:t>, </a:t>
            </a:r>
            <a:r>
              <a:rPr lang="en-US" sz="2400" b="1" dirty="0" err="1">
                <a:latin typeface="Century Schoolbook"/>
              </a:rPr>
              <a:t>gdy</a:t>
            </a:r>
            <a:r>
              <a:rPr lang="en-US" sz="2400" b="1" dirty="0">
                <a:latin typeface="Century Schoolbook"/>
              </a:rPr>
              <a:t> nada </a:t>
            </a:r>
            <a:r>
              <a:rPr lang="en-US" sz="2400" b="1" dirty="0" err="1">
                <a:latin typeface="Century Schoolbook"/>
              </a:rPr>
              <a:t>się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jej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strukturę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oka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ćmy</a:t>
            </a:r>
            <a:r>
              <a:rPr lang="en-US" sz="2400" b="1" dirty="0">
                <a:latin typeface="Century Schoolbook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2" name="Obraz 1" descr="Obraz zawierający motyl, owad, Motyle i ćmy, bezkręgowiec&#10;&#10;Zawartość wygenerowana przez AI może być niepoprawna.">
            <a:extLst>
              <a:ext uri="{FF2B5EF4-FFF2-40B4-BE49-F238E27FC236}">
                <a16:creationId xmlns:a16="http://schemas.microsoft.com/office/drawing/2014/main" id="{E49CC3D6-3D9C-4C94-D34A-63286A49D6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668" t="5351" r="668" b="-167"/>
          <a:stretch>
            <a:fillRect/>
          </a:stretch>
        </p:blipFill>
        <p:spPr>
          <a:xfrm>
            <a:off x="4948188" y="1"/>
            <a:ext cx="7244037" cy="6868517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D7293DF-67DC-082D-8002-4B0EB7B4737A}"/>
              </a:ext>
            </a:extLst>
          </p:cNvPr>
          <p:cNvSpPr txBox="1"/>
          <p:nvPr/>
        </p:nvSpPr>
        <p:spPr>
          <a:xfrm>
            <a:off x="6011333" y="128209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  <a:latin typeface="Arial"/>
                <a:cs typeface="Arial"/>
              </a:rPr>
              <a:t>Tłumaczenie: "Oczy niektórych ciem są antyrefleksyjne ze względu na wypustki w skali </a:t>
            </a:r>
            <a:r>
              <a:rPr lang="pl-PL" sz="1200" dirty="0" err="1">
                <a:solidFill>
                  <a:schemeClr val="bg1"/>
                </a:solidFill>
                <a:latin typeface="Arial"/>
                <a:cs typeface="Arial"/>
              </a:rPr>
              <a:t>nano</a:t>
            </a:r>
            <a:r>
              <a:rPr lang="pl-PL" sz="1200" dirty="0">
                <a:solidFill>
                  <a:schemeClr val="bg1"/>
                </a:solidFill>
                <a:latin typeface="Arial"/>
                <a:cs typeface="Arial"/>
              </a:rPr>
              <a:t>"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DF0D6CB-1036-C4C2-CB76-07B4328C52B2}"/>
              </a:ext>
            </a:extLst>
          </p:cNvPr>
          <p:cNvSpPr/>
          <p:nvPr/>
        </p:nvSpPr>
        <p:spPr>
          <a:xfrm>
            <a:off x="11768667" y="3035905"/>
            <a:ext cx="399142" cy="435428"/>
          </a:xfrm>
          <a:prstGeom prst="rect">
            <a:avLst/>
          </a:prstGeom>
          <a:solidFill>
            <a:srgbClr val="0807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1635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Six-Legged Robots Faster Than Nature-Inspired Gait - EPFL">
            <a:extLst>
              <a:ext uri="{FF2B5EF4-FFF2-40B4-BE49-F238E27FC236}">
                <a16:creationId xmlns:a16="http://schemas.microsoft.com/office/drawing/2014/main" id="{DA447932-8DDB-031A-715A-3D49B1210C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594" t="36625" r="33415" b="16875"/>
          <a:stretch>
            <a:fillRect/>
          </a:stretch>
        </p:blipFill>
        <p:spPr>
          <a:xfrm>
            <a:off x="-300915" y="-1351"/>
            <a:ext cx="7191280" cy="6974033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DEF2BD5-CAC0-BC62-E518-E8AAD0F0F0A1}"/>
              </a:ext>
            </a:extLst>
          </p:cNvPr>
          <p:cNvSpPr txBox="1"/>
          <p:nvPr/>
        </p:nvSpPr>
        <p:spPr>
          <a:xfrm>
            <a:off x="7295535" y="714277"/>
            <a:ext cx="4661899" cy="578484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entury Schoolbook"/>
              </a:rPr>
              <a:t>ROBOTY I ODNOŻA OWADÓW</a:t>
            </a:r>
            <a:endParaRPr lang="pl-PL" sz="2800" dirty="0">
              <a:solidFill>
                <a:schemeClr val="tx2">
                  <a:lumMod val="90000"/>
                  <a:lumOff val="10000"/>
                </a:schemeClr>
              </a:solidFill>
              <a:latin typeface="Century Schoolbook"/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Century Schoolbook"/>
              </a:rPr>
              <a:t>--------------------------------------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l-PL" sz="2400" b="1" dirty="0">
              <a:latin typeface="Century Schoolbook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Century Schoolbook"/>
              </a:rPr>
              <a:t>Tej </a:t>
            </a:r>
            <a:r>
              <a:rPr lang="en-US" sz="2400" b="1" dirty="0" err="1">
                <a:latin typeface="Century Schoolbook"/>
              </a:rPr>
              <a:t>techniki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używają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roboty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mogące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poruszać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się</a:t>
            </a:r>
            <a:r>
              <a:rPr lang="en-US" sz="2400" b="1" dirty="0">
                <a:latin typeface="Century Schoolbook"/>
              </a:rPr>
              <a:t> </a:t>
            </a:r>
            <a:r>
              <a:rPr lang="pl-PL" sz="2400" b="1" dirty="0">
                <a:latin typeface="Century Schoolbook"/>
              </a:rPr>
              <a:t>           </a:t>
            </a:r>
            <a:r>
              <a:rPr lang="en-US" sz="2400" b="1" dirty="0">
                <a:latin typeface="Century Schoolbook"/>
              </a:rPr>
              <a:t>w </a:t>
            </a:r>
            <a:r>
              <a:rPr lang="en-US" sz="2400" b="1" dirty="0" err="1">
                <a:latin typeface="Century Schoolbook"/>
              </a:rPr>
              <a:t>trudnych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warunkach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terenowych</a:t>
            </a:r>
            <a:r>
              <a:rPr lang="pl-PL" sz="2400" b="1" dirty="0">
                <a:latin typeface="Century Schoolbook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latin typeface="Century Schoolbook"/>
              </a:rPr>
              <a:t>Systemy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ruchu</a:t>
            </a:r>
            <a:r>
              <a:rPr lang="en-US" sz="2400" b="1" dirty="0">
                <a:latin typeface="Century Schoolbook"/>
              </a:rPr>
              <a:t>, </a:t>
            </a:r>
            <a:r>
              <a:rPr lang="en-US" sz="2400" b="1" dirty="0" err="1">
                <a:latin typeface="Century Schoolbook"/>
              </a:rPr>
              <a:t>które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pozwalają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robotom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pokonywać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trudny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teren</a:t>
            </a:r>
            <a:r>
              <a:rPr lang="en-US" sz="2400" b="1" dirty="0">
                <a:latin typeface="Century Schoolbook"/>
              </a:rPr>
              <a:t>, </a:t>
            </a:r>
            <a:r>
              <a:rPr lang="pl-PL" sz="2400" b="1" dirty="0">
                <a:latin typeface="Century Schoolbook"/>
              </a:rPr>
              <a:t>  </a:t>
            </a:r>
            <a:r>
              <a:rPr lang="en-US" sz="2400" b="1" dirty="0">
                <a:latin typeface="Century Schoolbook"/>
              </a:rPr>
              <a:t>w </a:t>
            </a:r>
            <a:r>
              <a:rPr lang="en-US" sz="2400" b="1" dirty="0" err="1">
                <a:latin typeface="Century Schoolbook"/>
              </a:rPr>
              <a:t>praktyce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są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kopią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nóg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owadów</a:t>
            </a:r>
            <a:r>
              <a:rPr lang="en-US" sz="2400" b="1" dirty="0">
                <a:latin typeface="Century Schoolbook"/>
              </a:rPr>
              <a:t>.</a:t>
            </a:r>
            <a:endParaRPr lang="en-US" sz="2400" dirty="0"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263881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972E2-E6ED-59B3-7B81-82D82F8C5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A099FE-19EA-2714-40C7-82B5621E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Obraz 1" descr="Obraz zawierający roślina, wegetacja, na wolnym powietrzu, drzewo&#10;&#10;Zawartość wygenerowana przez AI może być niepoprawna.">
            <a:extLst>
              <a:ext uri="{FF2B5EF4-FFF2-40B4-BE49-F238E27FC236}">
                <a16:creationId xmlns:a16="http://schemas.microsoft.com/office/drawing/2014/main" id="{4201711D-B59B-130A-26E4-E165E7AC6F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16" r="17616"/>
          <a:stretch>
            <a:fillRect/>
          </a:stretch>
        </p:blipFill>
        <p:spPr>
          <a:xfrm>
            <a:off x="4493452" y="161935"/>
            <a:ext cx="7512559" cy="65245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246B419-2338-2A30-D2F0-947C132C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AF3F042-5494-0BC7-EDAA-9DA573D8E7A1}"/>
              </a:ext>
            </a:extLst>
          </p:cNvPr>
          <p:cNvSpPr txBox="1"/>
          <p:nvPr/>
        </p:nvSpPr>
        <p:spPr>
          <a:xfrm>
            <a:off x="223838" y="1172369"/>
            <a:ext cx="5876924" cy="2387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DZIĘKUJĘ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071129-E112-5A14-06B1-B95B4EB52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0AB6DD1-2809-A9A7-40AF-31EF1EB7E5DC}"/>
              </a:ext>
            </a:extLst>
          </p:cNvPr>
          <p:cNvSpPr txBox="1"/>
          <p:nvPr/>
        </p:nvSpPr>
        <p:spPr>
          <a:xfrm>
            <a:off x="266699" y="3876675"/>
            <a:ext cx="25908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Century Schoolbook"/>
              </a:rPr>
              <a:t>PRZYGOTOWAŁA:</a:t>
            </a:r>
          </a:p>
          <a:p>
            <a:r>
              <a:rPr lang="pl-PL" dirty="0">
                <a:solidFill>
                  <a:schemeClr val="bg1"/>
                </a:solidFill>
                <a:latin typeface="Century Schoolbook"/>
              </a:rPr>
              <a:t>MARTA KOZŁOWSKA 8B</a:t>
            </a:r>
          </a:p>
        </p:txBody>
      </p:sp>
    </p:spTree>
    <p:extLst>
      <p:ext uri="{BB962C8B-B14F-4D97-AF65-F5344CB8AC3E}">
        <p14:creationId xmlns:p14="http://schemas.microsoft.com/office/powerpoint/2010/main" val="2479184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8BC803E-13F3-4DAB-B17C-BEB007616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DDE571-E57F-4AB5-83C7-30EB5DDCC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6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414234A-4AA7-EA91-B1F9-934DCDEA734E}"/>
              </a:ext>
            </a:extLst>
          </p:cNvPr>
          <p:cNvSpPr txBox="1"/>
          <p:nvPr/>
        </p:nvSpPr>
        <p:spPr>
          <a:xfrm>
            <a:off x="316826" y="657246"/>
            <a:ext cx="5494039" cy="595003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2A577A"/>
                </a:solidFill>
                <a:latin typeface="Century Schoolbook"/>
              </a:rPr>
              <a:t>ZIMORODEK I POCIĄGI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Century Schoolbook"/>
              </a:rPr>
              <a:t>----------------------------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Projektanci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jednego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 z </a:t>
            </a:r>
            <a:r>
              <a:rPr lang="en-US" sz="24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najszybszych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pociągów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na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świecie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 - </a:t>
            </a:r>
            <a:r>
              <a:rPr lang="en-US" sz="24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japońskiego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 Bullet Traina - </a:t>
            </a:r>
            <a:r>
              <a:rPr lang="en-US" sz="24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pragnęli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, aby </a:t>
            </a:r>
            <a:r>
              <a:rPr lang="en-US" sz="24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pojazd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był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 jak </a:t>
            </a:r>
            <a:r>
              <a:rPr lang="en-US" sz="24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najbardziej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aerodynamiczny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.</a:t>
            </a:r>
            <a:endParaRPr lang="pl-PL" sz="24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Century Schoolbook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l-PL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Schoolbook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Podłużny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, </a:t>
            </a:r>
            <a:r>
              <a:rPr lang="en-US" sz="24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szpiczasty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kształt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lokomotywy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 to </a:t>
            </a:r>
            <a:r>
              <a:rPr lang="en-US" sz="24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kopia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 </a:t>
            </a:r>
            <a:r>
              <a:rPr lang="pl-PL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dzioba</a:t>
            </a:r>
            <a:r>
              <a:rPr lang="pl-P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zimorodka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.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 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 </a:t>
            </a:r>
            <a:endParaRPr lang="pl-PL" sz="24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Century Schoolbook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Wcześniej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tego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typu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rozwiązania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wykorzystywano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przy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tworzeniu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 ultra-</a:t>
            </a:r>
            <a:r>
              <a:rPr lang="en-US" sz="24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szybkich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samolotów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.</a:t>
            </a:r>
            <a:r>
              <a:rPr lang="en-US" sz="24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/>
              </a:rPr>
              <a:t>​</a:t>
            </a:r>
            <a:endParaRPr lang="pl-PL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Schoolbook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entury Schoolbook"/>
            </a:endParaRPr>
          </a:p>
        </p:txBody>
      </p:sp>
      <p:pic>
        <p:nvPicPr>
          <p:cNvPr id="9" name="Obraz 8" descr="High Speed Train Inspired by the Kingfisher — Innovation — AskNature">
            <a:extLst>
              <a:ext uri="{FF2B5EF4-FFF2-40B4-BE49-F238E27FC236}">
                <a16:creationId xmlns:a16="http://schemas.microsoft.com/office/drawing/2014/main" id="{BAB958C5-E9E4-12FE-5716-37465701D0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6071"/>
          <a:stretch>
            <a:fillRect/>
          </a:stretch>
        </p:blipFill>
        <p:spPr>
          <a:xfrm>
            <a:off x="5702185" y="1"/>
            <a:ext cx="6495870" cy="3430937"/>
          </a:xfrm>
          <a:custGeom>
            <a:avLst/>
            <a:gdLst/>
            <a:ahLst/>
            <a:cxnLst/>
            <a:rect l="l" t="t" r="r" b="b"/>
            <a:pathLst>
              <a:path w="6489823" h="3421047">
                <a:moveTo>
                  <a:pt x="383239" y="0"/>
                </a:moveTo>
                <a:lnTo>
                  <a:pt x="6489823" y="0"/>
                </a:lnTo>
                <a:lnTo>
                  <a:pt x="6489823" y="3421047"/>
                </a:lnTo>
                <a:lnTo>
                  <a:pt x="0" y="3421047"/>
                </a:lnTo>
                <a:lnTo>
                  <a:pt x="10162" y="3368785"/>
                </a:lnTo>
                <a:cubicBezTo>
                  <a:pt x="15448" y="3346584"/>
                  <a:pt x="22094" y="3323293"/>
                  <a:pt x="30699" y="3298569"/>
                </a:cubicBezTo>
                <a:cubicBezTo>
                  <a:pt x="41150" y="3275988"/>
                  <a:pt x="42443" y="3246652"/>
                  <a:pt x="33589" y="3233050"/>
                </a:cubicBezTo>
                <a:cubicBezTo>
                  <a:pt x="32065" y="3230708"/>
                  <a:pt x="30291" y="3228932"/>
                  <a:pt x="28325" y="3227777"/>
                </a:cubicBezTo>
                <a:cubicBezTo>
                  <a:pt x="30678" y="3188484"/>
                  <a:pt x="72205" y="3103624"/>
                  <a:pt x="73382" y="3050568"/>
                </a:cubicBezTo>
                <a:cubicBezTo>
                  <a:pt x="69165" y="3022639"/>
                  <a:pt x="68605" y="2960322"/>
                  <a:pt x="84953" y="2920501"/>
                </a:cubicBezTo>
                <a:cubicBezTo>
                  <a:pt x="69327" y="2932298"/>
                  <a:pt x="121103" y="2664904"/>
                  <a:pt x="109217" y="2657859"/>
                </a:cubicBezTo>
                <a:cubicBezTo>
                  <a:pt x="110075" y="2597031"/>
                  <a:pt x="138136" y="2522558"/>
                  <a:pt x="139777" y="2464312"/>
                </a:cubicBezTo>
                <a:cubicBezTo>
                  <a:pt x="141801" y="2450201"/>
                  <a:pt x="199861" y="2246813"/>
                  <a:pt x="198683" y="2236608"/>
                </a:cubicBezTo>
                <a:lnTo>
                  <a:pt x="283684" y="1924542"/>
                </a:lnTo>
                <a:cubicBezTo>
                  <a:pt x="313071" y="1811100"/>
                  <a:pt x="307196" y="1868801"/>
                  <a:pt x="336583" y="1755359"/>
                </a:cubicBezTo>
                <a:cubicBezTo>
                  <a:pt x="383246" y="1573239"/>
                  <a:pt x="363875" y="1577802"/>
                  <a:pt x="409119" y="1401207"/>
                </a:cubicBezTo>
                <a:cubicBezTo>
                  <a:pt x="428998" y="1329345"/>
                  <a:pt x="403240" y="1279669"/>
                  <a:pt x="421957" y="1175450"/>
                </a:cubicBezTo>
                <a:cubicBezTo>
                  <a:pt x="442602" y="1107577"/>
                  <a:pt x="340683" y="794854"/>
                  <a:pt x="369233" y="688836"/>
                </a:cubicBezTo>
                <a:cubicBezTo>
                  <a:pt x="378440" y="610640"/>
                  <a:pt x="331945" y="587322"/>
                  <a:pt x="346155" y="513896"/>
                </a:cubicBezTo>
                <a:cubicBezTo>
                  <a:pt x="351974" y="496939"/>
                  <a:pt x="362179" y="406394"/>
                  <a:pt x="344911" y="393010"/>
                </a:cubicBezTo>
                <a:cubicBezTo>
                  <a:pt x="389436" y="301493"/>
                  <a:pt x="356186" y="264408"/>
                  <a:pt x="369960" y="232042"/>
                </a:cubicBezTo>
                <a:cubicBezTo>
                  <a:pt x="394611" y="153791"/>
                  <a:pt x="372056" y="165633"/>
                  <a:pt x="392742" y="72037"/>
                </a:cubicBezTo>
                <a:cubicBezTo>
                  <a:pt x="398537" y="53819"/>
                  <a:pt x="397997" y="38693"/>
                  <a:pt x="394525" y="25405"/>
                </a:cubicBezTo>
                <a:close/>
              </a:path>
            </a:pathLst>
          </a:custGeom>
        </p:spPr>
      </p:pic>
      <p:pic>
        <p:nvPicPr>
          <p:cNvPr id="11" name="Obraz 10" descr="Obraz zawierający rysowanie, zimorodek, dziób, ptak&#10;&#10;Zawartość wygenerowana przez AI może być niepoprawna.">
            <a:extLst>
              <a:ext uri="{FF2B5EF4-FFF2-40B4-BE49-F238E27FC236}">
                <a16:creationId xmlns:a16="http://schemas.microsoft.com/office/drawing/2014/main" id="{0C0569AC-6C05-B7E5-555C-9CED39AD58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8" t="9231" r="-180" b="8000"/>
          <a:stretch>
            <a:fillRect/>
          </a:stretch>
        </p:blipFill>
        <p:spPr>
          <a:xfrm>
            <a:off x="5459873" y="3586302"/>
            <a:ext cx="6742310" cy="3263735"/>
          </a:xfrm>
          <a:custGeom>
            <a:avLst/>
            <a:gdLst/>
            <a:ahLst/>
            <a:cxnLst/>
            <a:rect l="l" t="t" r="r" b="b"/>
            <a:pathLst>
              <a:path w="6772580" h="3429000">
                <a:moveTo>
                  <a:pt x="271594" y="0"/>
                </a:moveTo>
                <a:lnTo>
                  <a:pt x="6772580" y="0"/>
                </a:lnTo>
                <a:lnTo>
                  <a:pt x="6772580" y="3429000"/>
                </a:lnTo>
                <a:lnTo>
                  <a:pt x="8976" y="3429000"/>
                </a:lnTo>
                <a:lnTo>
                  <a:pt x="7894" y="3419403"/>
                </a:lnTo>
                <a:cubicBezTo>
                  <a:pt x="2772" y="3402540"/>
                  <a:pt x="-7409" y="3393117"/>
                  <a:pt x="8790" y="3369074"/>
                </a:cubicBezTo>
                <a:cubicBezTo>
                  <a:pt x="18674" y="3308209"/>
                  <a:pt x="52540" y="3147708"/>
                  <a:pt x="69466" y="3074368"/>
                </a:cubicBezTo>
                <a:cubicBezTo>
                  <a:pt x="86170" y="2985158"/>
                  <a:pt x="141939" y="2988106"/>
                  <a:pt x="138108" y="2937087"/>
                </a:cubicBezTo>
                <a:lnTo>
                  <a:pt x="159153" y="2788751"/>
                </a:lnTo>
                <a:cubicBezTo>
                  <a:pt x="164508" y="2771521"/>
                  <a:pt x="169861" y="2754291"/>
                  <a:pt x="175215" y="2737061"/>
                </a:cubicBezTo>
                <a:lnTo>
                  <a:pt x="178713" y="2662493"/>
                </a:lnTo>
                <a:cubicBezTo>
                  <a:pt x="182744" y="2662176"/>
                  <a:pt x="175495" y="2610710"/>
                  <a:pt x="177952" y="2608178"/>
                </a:cubicBezTo>
                <a:lnTo>
                  <a:pt x="200637" y="2557490"/>
                </a:lnTo>
                <a:lnTo>
                  <a:pt x="210272" y="2500823"/>
                </a:lnTo>
                <a:cubicBezTo>
                  <a:pt x="210821" y="2477149"/>
                  <a:pt x="233533" y="2498323"/>
                  <a:pt x="235189" y="2456370"/>
                </a:cubicBezTo>
                <a:cubicBezTo>
                  <a:pt x="241238" y="2390087"/>
                  <a:pt x="270663" y="2342381"/>
                  <a:pt x="270108" y="2307778"/>
                </a:cubicBezTo>
                <a:cubicBezTo>
                  <a:pt x="279775" y="2252634"/>
                  <a:pt x="274008" y="2281735"/>
                  <a:pt x="270232" y="2227103"/>
                </a:cubicBezTo>
                <a:cubicBezTo>
                  <a:pt x="277898" y="2187203"/>
                  <a:pt x="273018" y="2179895"/>
                  <a:pt x="278972" y="2138456"/>
                </a:cubicBezTo>
                <a:cubicBezTo>
                  <a:pt x="286874" y="2113373"/>
                  <a:pt x="293454" y="2098825"/>
                  <a:pt x="284204" y="2092747"/>
                </a:cubicBezTo>
                <a:cubicBezTo>
                  <a:pt x="285267" y="2080110"/>
                  <a:pt x="308510" y="2021121"/>
                  <a:pt x="306856" y="2003128"/>
                </a:cubicBezTo>
                <a:lnTo>
                  <a:pt x="296216" y="1944367"/>
                </a:lnTo>
                <a:lnTo>
                  <a:pt x="316030" y="1836128"/>
                </a:lnTo>
                <a:cubicBezTo>
                  <a:pt x="300726" y="1810623"/>
                  <a:pt x="342411" y="1768654"/>
                  <a:pt x="329496" y="1735241"/>
                </a:cubicBezTo>
                <a:cubicBezTo>
                  <a:pt x="331336" y="1711720"/>
                  <a:pt x="339485" y="1722162"/>
                  <a:pt x="343347" y="1679383"/>
                </a:cubicBezTo>
                <a:cubicBezTo>
                  <a:pt x="349669" y="1616089"/>
                  <a:pt x="356013" y="1614119"/>
                  <a:pt x="360800" y="1554542"/>
                </a:cubicBezTo>
                <a:cubicBezTo>
                  <a:pt x="361799" y="1491472"/>
                  <a:pt x="380405" y="1496141"/>
                  <a:pt x="377978" y="1470595"/>
                </a:cubicBezTo>
                <a:cubicBezTo>
                  <a:pt x="371480" y="1445071"/>
                  <a:pt x="407310" y="1366942"/>
                  <a:pt x="396801" y="1354553"/>
                </a:cubicBezTo>
                <a:cubicBezTo>
                  <a:pt x="387984" y="1324635"/>
                  <a:pt x="389939" y="1306198"/>
                  <a:pt x="378799" y="1292983"/>
                </a:cubicBezTo>
                <a:cubicBezTo>
                  <a:pt x="368230" y="1254082"/>
                  <a:pt x="380918" y="1242866"/>
                  <a:pt x="362697" y="1241293"/>
                </a:cubicBezTo>
                <a:lnTo>
                  <a:pt x="339388" y="1147085"/>
                </a:lnTo>
                <a:cubicBezTo>
                  <a:pt x="350485" y="1118433"/>
                  <a:pt x="353159" y="1072754"/>
                  <a:pt x="339952" y="1071934"/>
                </a:cubicBezTo>
                <a:cubicBezTo>
                  <a:pt x="327895" y="1004911"/>
                  <a:pt x="358371" y="924985"/>
                  <a:pt x="347188" y="889800"/>
                </a:cubicBezTo>
                <a:cubicBezTo>
                  <a:pt x="334220" y="804597"/>
                  <a:pt x="342717" y="786582"/>
                  <a:pt x="338803" y="749936"/>
                </a:cubicBezTo>
                <a:cubicBezTo>
                  <a:pt x="334890" y="713292"/>
                  <a:pt x="337271" y="707557"/>
                  <a:pt x="323706" y="669931"/>
                </a:cubicBezTo>
                <a:lnTo>
                  <a:pt x="313326" y="559992"/>
                </a:lnTo>
                <a:cubicBezTo>
                  <a:pt x="314747" y="543769"/>
                  <a:pt x="268004" y="450294"/>
                  <a:pt x="272650" y="451529"/>
                </a:cubicBezTo>
                <a:lnTo>
                  <a:pt x="256593" y="392499"/>
                </a:lnTo>
                <a:cubicBezTo>
                  <a:pt x="276778" y="343341"/>
                  <a:pt x="246535" y="361906"/>
                  <a:pt x="249583" y="321981"/>
                </a:cubicBezTo>
                <a:cubicBezTo>
                  <a:pt x="256450" y="297359"/>
                  <a:pt x="256557" y="284789"/>
                  <a:pt x="245172" y="280016"/>
                </a:cubicBezTo>
                <a:cubicBezTo>
                  <a:pt x="279102" y="164139"/>
                  <a:pt x="241674" y="235649"/>
                  <a:pt x="249784" y="152538"/>
                </a:cubicBezTo>
                <a:cubicBezTo>
                  <a:pt x="254846" y="115053"/>
                  <a:pt x="258144" y="77317"/>
                  <a:pt x="264479" y="36591"/>
                </a:cubicBezTo>
                <a:close/>
              </a:path>
            </a:pathLst>
          </a:cu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F25F51DA-4C93-E890-9717-CCF06A515EE1}"/>
              </a:ext>
            </a:extLst>
          </p:cNvPr>
          <p:cNvSpPr/>
          <p:nvPr/>
        </p:nvSpPr>
        <p:spPr>
          <a:xfrm>
            <a:off x="5702968" y="3416968"/>
            <a:ext cx="6497052" cy="368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36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An Unbelievable Image Seems To Suggest The Shape Of The B-2 Stealth Bomber  Was Inspired by Mother Nature - The Aviationist">
            <a:extLst>
              <a:ext uri="{FF2B5EF4-FFF2-40B4-BE49-F238E27FC236}">
                <a16:creationId xmlns:a16="http://schemas.microsoft.com/office/drawing/2014/main" id="{68E06B14-AB5D-C1A7-DE4E-F514A4699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63" t="271" r="6606" b="49661"/>
          <a:stretch>
            <a:fillRect/>
          </a:stretch>
        </p:blipFill>
        <p:spPr>
          <a:xfrm>
            <a:off x="20" y="10"/>
            <a:ext cx="6917689" cy="3433615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F8A92C1-A5B5-1C42-CFC5-03E1D75578A9}"/>
              </a:ext>
            </a:extLst>
          </p:cNvPr>
          <p:cNvSpPr txBox="1"/>
          <p:nvPr/>
        </p:nvSpPr>
        <p:spPr>
          <a:xfrm>
            <a:off x="7167716" y="424115"/>
            <a:ext cx="4716096" cy="544468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accent2">
                    <a:lumMod val="49000"/>
                  </a:schemeClr>
                </a:solidFill>
                <a:latin typeface="Century Schoolbook"/>
              </a:rPr>
              <a:t>SOKÓŁ        WĘDROWNY I</a:t>
            </a:r>
            <a:endParaRPr lang="en-US" dirty="0">
              <a:solidFill>
                <a:schemeClr val="accent2">
                  <a:lumMod val="49000"/>
                </a:schemeClr>
              </a:solidFill>
              <a:latin typeface="Aptos" panose="020B0004020202020204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accent2">
                    <a:lumMod val="49000"/>
                  </a:schemeClr>
                </a:solidFill>
                <a:latin typeface="Century Schoolbook"/>
              </a:rPr>
              <a:t>BOMBOWIEC</a:t>
            </a:r>
            <a:endParaRPr lang="en-US" dirty="0">
              <a:solidFill>
                <a:schemeClr val="accent2">
                  <a:lumMod val="49000"/>
                </a:schemeClr>
              </a:solidFill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Century Schoolbook"/>
              </a:rPr>
              <a:t>-------------------------------------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Century Schoolbook"/>
              </a:rPr>
              <a:t>Projekt </a:t>
            </a:r>
            <a:r>
              <a:rPr lang="en-US" sz="2400" b="1" dirty="0" err="1">
                <a:latin typeface="Century Schoolbook"/>
              </a:rPr>
              <a:t>bombowca</a:t>
            </a:r>
            <a:r>
              <a:rPr lang="en-US" sz="2400" b="1" dirty="0">
                <a:latin typeface="Century Schoolbook"/>
              </a:rPr>
              <a:t> stealth Northrop B-2 Spirit </a:t>
            </a:r>
            <a:r>
              <a:rPr lang="en-US" sz="2400" b="1" dirty="0" err="1">
                <a:latin typeface="Century Schoolbook"/>
              </a:rPr>
              <a:t>został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zainspirowany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sokołem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wędrownym</a:t>
            </a:r>
            <a:r>
              <a:rPr lang="en-US" sz="2400" b="1" dirty="0">
                <a:latin typeface="Century Schoolbook"/>
              </a:rPr>
              <a:t> . </a:t>
            </a:r>
            <a:r>
              <a:rPr lang="en-US" sz="2400" b="1" dirty="0" err="1">
                <a:latin typeface="Century Schoolbook"/>
              </a:rPr>
              <a:t>Charakterystyczny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kształt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skrzydła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i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właściwości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aerodynamiczne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bombowca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zostały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zainspirowane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zdolnością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sokoła</a:t>
            </a:r>
            <a:r>
              <a:rPr lang="en-US" sz="2400" b="1" dirty="0">
                <a:latin typeface="Century Schoolbook"/>
              </a:rPr>
              <a:t> do </a:t>
            </a:r>
            <a:r>
              <a:rPr lang="en-US" sz="2400" b="1" dirty="0" err="1">
                <a:latin typeface="Century Schoolbook"/>
              </a:rPr>
              <a:t>osiągania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dużych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prędkości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i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manewrowości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podczas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nurkowania</a:t>
            </a:r>
            <a:r>
              <a:rPr lang="en-US" sz="2400" b="1" dirty="0">
                <a:latin typeface="Century Schoolbook"/>
              </a:rPr>
              <a:t>.</a:t>
            </a:r>
            <a:endParaRPr lang="pl-PL" sz="2400" b="1" dirty="0">
              <a:latin typeface="Century Schoolbook"/>
            </a:endParaRPr>
          </a:p>
          <a:p>
            <a:pPr indent="-228600" algn="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600" dirty="0">
              <a:latin typeface="Century Schoolbook"/>
            </a:endParaRPr>
          </a:p>
        </p:txBody>
      </p:sp>
      <p:pic>
        <p:nvPicPr>
          <p:cNvPr id="8" name="Obraz 7" descr="An Unbelievable Image Seems To Suggest The Shape Of The B-2 Stealth Bomber  Was Inspired by Mother Nature - The Aviationist">
            <a:extLst>
              <a:ext uri="{FF2B5EF4-FFF2-40B4-BE49-F238E27FC236}">
                <a16:creationId xmlns:a16="http://schemas.microsoft.com/office/drawing/2014/main" id="{4EF74827-9E64-3185-6FFC-33CD47A242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825" t="46193" r="-33939" b="4792"/>
          <a:stretch>
            <a:fillRect/>
          </a:stretch>
        </p:blipFill>
        <p:spPr>
          <a:xfrm>
            <a:off x="0" y="3428558"/>
            <a:ext cx="10117394" cy="3429442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33501651-F036-9E72-7E02-255E73727A3F}"/>
              </a:ext>
            </a:extLst>
          </p:cNvPr>
          <p:cNvSpPr/>
          <p:nvPr/>
        </p:nvSpPr>
        <p:spPr>
          <a:xfrm>
            <a:off x="-169333" y="3385344"/>
            <a:ext cx="6855352" cy="3611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2869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34C0AF5-630A-0EA6-0523-CC27AE3E63FC}"/>
              </a:ext>
            </a:extLst>
          </p:cNvPr>
          <p:cNvSpPr txBox="1"/>
          <p:nvPr/>
        </p:nvSpPr>
        <p:spPr>
          <a:xfrm>
            <a:off x="314558" y="512864"/>
            <a:ext cx="5106073" cy="39085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accent5">
                    <a:lumMod val="76000"/>
                  </a:schemeClr>
                </a:solidFill>
                <a:latin typeface="Century Schoolbook"/>
              </a:rPr>
              <a:t>JAD JASZCZURKI I MEDYCYNA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Century Schoolbook"/>
              </a:rPr>
              <a:t>--------------------------------------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Century Schoolbook"/>
              </a:rPr>
              <a:t>Heloderma </a:t>
            </a:r>
            <a:r>
              <a:rPr lang="en-US" sz="2400" b="1" dirty="0" err="1">
                <a:latin typeface="Century Schoolbook"/>
              </a:rPr>
              <a:t>arizońska</a:t>
            </a:r>
            <a:r>
              <a:rPr lang="en-US" sz="2400" b="1" dirty="0">
                <a:latin typeface="Century Schoolbook"/>
              </a:rPr>
              <a:t> to </a:t>
            </a:r>
            <a:r>
              <a:rPr lang="en-US" sz="2400" b="1" dirty="0" err="1">
                <a:latin typeface="Century Schoolbook"/>
              </a:rPr>
              <a:t>największa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jaszczurka</a:t>
            </a:r>
            <a:r>
              <a:rPr lang="en-US" sz="2400" b="1" dirty="0">
                <a:latin typeface="Century Schoolbook"/>
              </a:rPr>
              <a:t> w USA. </a:t>
            </a:r>
            <a:r>
              <a:rPr lang="en-US" sz="2400" b="1" dirty="0" err="1">
                <a:latin typeface="Century Schoolbook"/>
              </a:rPr>
              <a:t>Naukowcy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wykryli</a:t>
            </a:r>
            <a:r>
              <a:rPr lang="en-US" sz="2400" b="1" dirty="0">
                <a:latin typeface="Century Schoolbook"/>
              </a:rPr>
              <a:t> w </a:t>
            </a:r>
            <a:r>
              <a:rPr lang="en-US" sz="2400" b="1" dirty="0" err="1">
                <a:latin typeface="Century Schoolbook"/>
              </a:rPr>
              <a:t>jej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toksycznej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ślinie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substancje</a:t>
            </a:r>
            <a:r>
              <a:rPr lang="en-US" sz="2400" b="1" dirty="0">
                <a:latin typeface="Century Schoolbook"/>
              </a:rPr>
              <a:t>̨ </a:t>
            </a:r>
            <a:r>
              <a:rPr lang="en-US" sz="2400" b="1" dirty="0" err="1">
                <a:latin typeface="Century Schoolbook"/>
              </a:rPr>
              <a:t>zwana</a:t>
            </a:r>
            <a:r>
              <a:rPr lang="en-US" sz="2400" b="1" dirty="0">
                <a:latin typeface="Century Schoolbook"/>
              </a:rPr>
              <a:t>̨ </a:t>
            </a:r>
            <a:r>
              <a:rPr lang="en-US" sz="2400" b="1" dirty="0" err="1">
                <a:latin typeface="Century Schoolbook"/>
              </a:rPr>
              <a:t>eksenatydem</a:t>
            </a:r>
            <a:r>
              <a:rPr lang="en-US" sz="2400" b="1" dirty="0">
                <a:latin typeface="Century Schoolbook"/>
              </a:rPr>
              <a:t>. </a:t>
            </a:r>
            <a:r>
              <a:rPr lang="en-US" sz="2400" b="1" dirty="0" err="1">
                <a:latin typeface="Century Schoolbook"/>
              </a:rPr>
              <a:t>Naśladuje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ona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działanie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ludzkiego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hormonu</a:t>
            </a:r>
            <a:r>
              <a:rPr lang="en-US" sz="2400" b="1" dirty="0">
                <a:latin typeface="Century Schoolbook"/>
              </a:rPr>
              <a:t> GLP-1, </a:t>
            </a:r>
            <a:r>
              <a:rPr lang="en-US" sz="2400" b="1" dirty="0" err="1">
                <a:latin typeface="Century Schoolbook"/>
              </a:rPr>
              <a:t>który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pobudza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wydzielanie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insuliny</a:t>
            </a:r>
            <a:r>
              <a:rPr lang="en-US" sz="2400" b="1" dirty="0">
                <a:latin typeface="Century Schoolbook"/>
              </a:rPr>
              <a:t>, </a:t>
            </a:r>
            <a:r>
              <a:rPr lang="en-US" sz="2400" b="1" dirty="0" err="1">
                <a:latin typeface="Century Schoolbook"/>
              </a:rPr>
              <a:t>kiedy</a:t>
            </a:r>
            <a:r>
              <a:rPr lang="en-US" sz="2400" b="1" dirty="0">
                <a:latin typeface="Century Schoolbook"/>
              </a:rPr>
              <a:t> we </a:t>
            </a:r>
            <a:r>
              <a:rPr lang="en-US" sz="2400" b="1" dirty="0" err="1">
                <a:latin typeface="Century Schoolbook"/>
              </a:rPr>
              <a:t>krwi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rośnie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poziom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cukru</a:t>
            </a:r>
            <a:r>
              <a:rPr lang="en-US" sz="2400" b="1" dirty="0">
                <a:latin typeface="Century Schoolbook"/>
              </a:rPr>
              <a:t>. </a:t>
            </a:r>
            <a:r>
              <a:rPr lang="en-US" sz="2400" b="1" dirty="0" err="1">
                <a:latin typeface="Century Schoolbook"/>
              </a:rPr>
              <a:t>Eksenatyd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pomaga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chorym</a:t>
            </a:r>
            <a:r>
              <a:rPr lang="en-US" sz="2400" b="1" dirty="0">
                <a:latin typeface="Century Schoolbook"/>
              </a:rPr>
              <a:t> </a:t>
            </a:r>
            <a:r>
              <a:rPr lang="en-US" sz="2400" b="1" dirty="0" err="1">
                <a:latin typeface="Century Schoolbook"/>
              </a:rPr>
              <a:t>na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cukrzycę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zachować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zdrowy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poziom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cukru</a:t>
            </a:r>
            <a:r>
              <a:rPr lang="en-US" sz="2400" b="1" dirty="0">
                <a:latin typeface="Century Schoolbook"/>
              </a:rPr>
              <a:t>, a </a:t>
            </a:r>
            <a:r>
              <a:rPr lang="en-US" sz="2400" b="1" dirty="0" err="1">
                <a:latin typeface="Century Schoolbook"/>
              </a:rPr>
              <a:t>nawet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schudnąć</a:t>
            </a:r>
            <a:r>
              <a:rPr lang="en-US" sz="2400" b="1" dirty="0">
                <a:latin typeface="Century Schoolbook"/>
              </a:rPr>
              <a:t>.</a:t>
            </a:r>
            <a:endParaRPr lang="en-US" sz="2400" dirty="0">
              <a:latin typeface="Century Schoolbook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entury Schoolbook"/>
            </a:endParaRPr>
          </a:p>
        </p:txBody>
      </p:sp>
      <p:pic>
        <p:nvPicPr>
          <p:cNvPr id="5" name="Obraz 4" descr="Incretins: turning the venom into the antidote – Diabetologia">
            <a:extLst>
              <a:ext uri="{FF2B5EF4-FFF2-40B4-BE49-F238E27FC236}">
                <a16:creationId xmlns:a16="http://schemas.microsoft.com/office/drawing/2014/main" id="{379DF07D-85F9-5744-589D-81AB5FCA9E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34" t="28805" r="334" b="-252"/>
          <a:stretch>
            <a:fillRect/>
          </a:stretch>
        </p:blipFill>
        <p:spPr>
          <a:xfrm>
            <a:off x="5419903" y="1"/>
            <a:ext cx="7243898" cy="6877676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881D8AB-F4B7-7F13-62E8-94756D49CDEF}"/>
              </a:ext>
            </a:extLst>
          </p:cNvPr>
          <p:cNvSpPr txBox="1"/>
          <p:nvPr/>
        </p:nvSpPr>
        <p:spPr>
          <a:xfrm>
            <a:off x="5660571" y="1947333"/>
            <a:ext cx="218923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b="1" dirty="0">
                <a:solidFill>
                  <a:srgbClr val="56429E"/>
                </a:solidFill>
                <a:latin typeface="Arial"/>
                <a:cs typeface="Arial"/>
              </a:rPr>
              <a:t>Tłumaczenie:</a:t>
            </a:r>
          </a:p>
          <a:p>
            <a:r>
              <a:rPr lang="pl-PL" sz="1200" b="1" dirty="0">
                <a:solidFill>
                  <a:srgbClr val="56429E"/>
                </a:solidFill>
                <a:latin typeface="Arial"/>
                <a:cs typeface="Arial"/>
              </a:rPr>
              <a:t>"</a:t>
            </a:r>
            <a:r>
              <a:rPr lang="pl-PL" sz="1200" b="1" err="1">
                <a:solidFill>
                  <a:srgbClr val="56429E"/>
                </a:solidFill>
                <a:latin typeface="Arial"/>
                <a:cs typeface="Arial"/>
              </a:rPr>
              <a:t>Inkretyny</a:t>
            </a:r>
            <a:r>
              <a:rPr lang="pl-PL" sz="1200" b="1" dirty="0">
                <a:solidFill>
                  <a:srgbClr val="56429E"/>
                </a:solidFill>
                <a:latin typeface="Arial"/>
                <a:cs typeface="Arial"/>
              </a:rPr>
              <a:t> w chorobach metabolicznych:</a:t>
            </a:r>
          </a:p>
          <a:p>
            <a:r>
              <a:rPr lang="pl-PL" sz="1200" b="1" dirty="0">
                <a:solidFill>
                  <a:srgbClr val="56429E"/>
                </a:solidFill>
                <a:latin typeface="Arial"/>
                <a:cs typeface="Arial"/>
              </a:rPr>
              <a:t>Patofizjologia i Terapia"</a:t>
            </a:r>
          </a:p>
        </p:txBody>
      </p:sp>
    </p:spTree>
    <p:extLst>
      <p:ext uri="{BB962C8B-B14F-4D97-AF65-F5344CB8AC3E}">
        <p14:creationId xmlns:p14="http://schemas.microsoft.com/office/powerpoint/2010/main" val="117152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Stożki – Wikipedia, wolna encyklopedia">
            <a:extLst>
              <a:ext uri="{FF2B5EF4-FFF2-40B4-BE49-F238E27FC236}">
                <a16:creationId xmlns:a16="http://schemas.microsoft.com/office/drawing/2014/main" id="{575672A7-9D75-FA70-D4E7-8AFC56E1AB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172" r="24737" b="-1"/>
          <a:stretch>
            <a:fillRect/>
          </a:stretch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C7A9E52-1A5C-4BAF-1BB5-DCAA5C8BB6E9}"/>
              </a:ext>
            </a:extLst>
          </p:cNvPr>
          <p:cNvSpPr txBox="1"/>
          <p:nvPr/>
        </p:nvSpPr>
        <p:spPr>
          <a:xfrm>
            <a:off x="3751442" y="792689"/>
            <a:ext cx="4523619" cy="55097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730303"/>
                </a:solidFill>
                <a:latin typeface="Century Schoolbook"/>
              </a:rPr>
              <a:t>JAD STOŻKÓW</a:t>
            </a:r>
            <a:endParaRPr lang="pl-PL" sz="3200" b="1" dirty="0">
              <a:solidFill>
                <a:srgbClr val="730303"/>
              </a:solidFill>
              <a:latin typeface="Century Schoolbook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Century Schoolbook"/>
              </a:rPr>
              <a:t>-----------------------------------------</a:t>
            </a:r>
            <a:br>
              <a:rPr lang="en-US" sz="2400" b="1" dirty="0">
                <a:latin typeface="Century Schoolbook"/>
              </a:rPr>
            </a:br>
            <a:r>
              <a:rPr lang="en-US" sz="2400" b="1" dirty="0" err="1">
                <a:latin typeface="Century Schoolbook"/>
                <a:ea typeface="+mn-lt"/>
                <a:cs typeface="+mn-lt"/>
              </a:rPr>
              <a:t>Stosowana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 w </a:t>
            </a:r>
            <a:r>
              <a:rPr lang="en-US" sz="2400" b="1" dirty="0" err="1">
                <a:latin typeface="Century Schoolbook"/>
                <a:ea typeface="+mn-lt"/>
                <a:cs typeface="+mn-lt"/>
              </a:rPr>
              <a:t>medycynie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400" b="1" dirty="0" err="1">
                <a:latin typeface="Century Schoolbook"/>
                <a:ea typeface="+mn-lt"/>
                <a:cs typeface="+mn-lt"/>
              </a:rPr>
              <a:t>zikonotyna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 jest </a:t>
            </a:r>
            <a:r>
              <a:rPr lang="en-US" sz="2400" b="1" dirty="0" err="1">
                <a:latin typeface="Century Schoolbook"/>
                <a:ea typeface="+mn-lt"/>
                <a:cs typeface="+mn-lt"/>
              </a:rPr>
              <a:t>syntetyczną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400" b="1" dirty="0" err="1">
                <a:latin typeface="Century Schoolbook"/>
                <a:ea typeface="+mn-lt"/>
                <a:cs typeface="+mn-lt"/>
              </a:rPr>
              <a:t>kopią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400" b="1" dirty="0" err="1">
                <a:latin typeface="Century Schoolbook"/>
                <a:ea typeface="+mn-lt"/>
                <a:cs typeface="+mn-lt"/>
              </a:rPr>
              <a:t>peptydu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 z </a:t>
            </a:r>
            <a:r>
              <a:rPr lang="en-US" sz="2400" b="1" dirty="0" err="1">
                <a:latin typeface="Century Schoolbook"/>
                <a:ea typeface="+mn-lt"/>
                <a:cs typeface="+mn-lt"/>
              </a:rPr>
              <a:t>jadu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400" b="1" dirty="0" err="1">
                <a:latin typeface="Century Schoolbook"/>
                <a:ea typeface="+mn-lt"/>
                <a:cs typeface="+mn-lt"/>
              </a:rPr>
              <a:t>ślimaka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 Conus </a:t>
            </a:r>
            <a:r>
              <a:rPr lang="pl-PL" sz="2400" b="1" dirty="0">
                <a:latin typeface="Century Schoolbook"/>
                <a:ea typeface="+mn-lt"/>
                <a:cs typeface="+mn-lt"/>
              </a:rPr>
              <a:t>m</a:t>
            </a:r>
            <a:r>
              <a:rPr lang="en-US" sz="2400" b="1" dirty="0" err="1">
                <a:latin typeface="Century Schoolbook"/>
                <a:ea typeface="+mn-lt"/>
                <a:cs typeface="+mn-lt"/>
              </a:rPr>
              <a:t>agus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2400" b="1" dirty="0" err="1">
                <a:latin typeface="Century Schoolbook"/>
                <a:ea typeface="+mn-lt"/>
                <a:cs typeface="+mn-lt"/>
              </a:rPr>
              <a:t>zwanego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400" b="1" dirty="0" err="1">
                <a:latin typeface="Century Schoolbook"/>
                <a:ea typeface="+mn-lt"/>
                <a:cs typeface="+mn-lt"/>
              </a:rPr>
              <a:t>również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400" b="1" dirty="0" err="1">
                <a:latin typeface="Century Schoolbook"/>
                <a:ea typeface="+mn-lt"/>
                <a:cs typeface="+mn-lt"/>
              </a:rPr>
              <a:t>magicznym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400" b="1" dirty="0" err="1">
                <a:latin typeface="Century Schoolbook"/>
                <a:ea typeface="+mn-lt"/>
                <a:cs typeface="+mn-lt"/>
              </a:rPr>
              <a:t>stożkiem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. </a:t>
            </a:r>
            <a:r>
              <a:rPr lang="pl-PL" sz="2400" b="1" dirty="0">
                <a:latin typeface="Century Schoolbook"/>
                <a:ea typeface="+mn-lt"/>
                <a:cs typeface="+mn-lt"/>
              </a:rPr>
              <a:t>   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Jest </a:t>
            </a:r>
            <a:r>
              <a:rPr lang="en-US" sz="2400" b="1" dirty="0" err="1">
                <a:latin typeface="Century Schoolbook"/>
                <a:ea typeface="+mn-lt"/>
                <a:cs typeface="+mn-lt"/>
              </a:rPr>
              <a:t>wielokrotnie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400" b="1" dirty="0" err="1">
                <a:latin typeface="Century Schoolbook"/>
                <a:ea typeface="+mn-lt"/>
                <a:cs typeface="+mn-lt"/>
              </a:rPr>
              <a:t>silniejsza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 od </a:t>
            </a:r>
            <a:r>
              <a:rPr lang="en-US" sz="2400" b="1" dirty="0" err="1">
                <a:latin typeface="Century Schoolbook"/>
                <a:ea typeface="+mn-lt"/>
                <a:cs typeface="+mn-lt"/>
              </a:rPr>
              <a:t>morfiny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, </a:t>
            </a:r>
            <a:r>
              <a:rPr lang="en-US" sz="2400" b="1" dirty="0" err="1">
                <a:latin typeface="Century Schoolbook"/>
                <a:ea typeface="+mn-lt"/>
                <a:cs typeface="+mn-lt"/>
              </a:rPr>
              <a:t>więc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400" b="1" dirty="0" err="1">
                <a:latin typeface="Century Schoolbook"/>
                <a:ea typeface="+mn-lt"/>
                <a:cs typeface="+mn-lt"/>
              </a:rPr>
              <a:t>stosuje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400" b="1" dirty="0" err="1">
                <a:latin typeface="Century Schoolbook"/>
                <a:ea typeface="+mn-lt"/>
                <a:cs typeface="+mn-lt"/>
              </a:rPr>
              <a:t>się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400" b="1" dirty="0" err="1">
                <a:latin typeface="Century Schoolbook"/>
                <a:ea typeface="+mn-lt"/>
                <a:cs typeface="+mn-lt"/>
              </a:rPr>
              <a:t>ją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 w </a:t>
            </a:r>
            <a:r>
              <a:rPr lang="en-US" sz="2400" b="1" dirty="0" err="1">
                <a:latin typeface="Century Schoolbook"/>
                <a:ea typeface="+mn-lt"/>
                <a:cs typeface="+mn-lt"/>
              </a:rPr>
              <a:t>terapii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400" b="1" dirty="0" err="1">
                <a:latin typeface="Century Schoolbook"/>
                <a:ea typeface="+mn-lt"/>
                <a:cs typeface="+mn-lt"/>
              </a:rPr>
              <a:t>silnego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400" b="1" dirty="0" err="1">
                <a:latin typeface="Century Schoolbook"/>
                <a:ea typeface="+mn-lt"/>
                <a:cs typeface="+mn-lt"/>
              </a:rPr>
              <a:t>bólu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400" b="1" dirty="0" err="1">
                <a:latin typeface="Century Schoolbook"/>
                <a:ea typeface="+mn-lt"/>
                <a:cs typeface="+mn-lt"/>
              </a:rPr>
              <a:t>przewlekłego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. </a:t>
            </a:r>
            <a:endParaRPr lang="pl-PL" sz="2400" b="1" dirty="0">
              <a:latin typeface="Century Schoolbook"/>
              <a:ea typeface="+mn-lt"/>
              <a:cs typeface="+mn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Century Schoolbook"/>
                <a:ea typeface="+mn-lt"/>
                <a:cs typeface="+mn-lt"/>
              </a:rPr>
              <a:t>Lek jest </a:t>
            </a:r>
            <a:r>
              <a:rPr lang="en-US" sz="2400" b="1" dirty="0" err="1">
                <a:latin typeface="Century Schoolbook"/>
                <a:ea typeface="+mn-lt"/>
                <a:cs typeface="+mn-lt"/>
              </a:rPr>
              <a:t>wprowadzany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400" b="1" dirty="0" err="1">
                <a:latin typeface="Century Schoolbook"/>
                <a:ea typeface="+mn-lt"/>
                <a:cs typeface="+mn-lt"/>
              </a:rPr>
              <a:t>bezpośrednio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 do </a:t>
            </a:r>
            <a:r>
              <a:rPr lang="en-US" sz="2400" b="1" dirty="0" err="1">
                <a:latin typeface="Century Schoolbook"/>
                <a:ea typeface="+mn-lt"/>
                <a:cs typeface="+mn-lt"/>
              </a:rPr>
              <a:t>płynu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 </a:t>
            </a:r>
            <a:r>
              <a:rPr lang="en-US" sz="2400" b="1" dirty="0" err="1">
                <a:latin typeface="Century Schoolbook"/>
                <a:ea typeface="+mn-lt"/>
                <a:cs typeface="+mn-lt"/>
              </a:rPr>
              <a:t>mózgowo-rdzeniowego</a:t>
            </a:r>
            <a:r>
              <a:rPr lang="en-US" sz="2400" b="1" dirty="0">
                <a:latin typeface="Century Schoolbook"/>
                <a:ea typeface="+mn-lt"/>
                <a:cs typeface="+mn-lt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Schoolbook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  <a:latin typeface="Century Schoolbook"/>
            </a:endParaRPr>
          </a:p>
        </p:txBody>
      </p:sp>
      <p:pic>
        <p:nvPicPr>
          <p:cNvPr id="4" name="Obraz 3" descr="Conus magus - Wikipedia">
            <a:extLst>
              <a:ext uri="{FF2B5EF4-FFF2-40B4-BE49-F238E27FC236}">
                <a16:creationId xmlns:a16="http://schemas.microsoft.com/office/drawing/2014/main" id="{BC7CC13B-BBC8-2A1F-65CF-0AFF3A430A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918" t="-1937" r="824" b="2113"/>
          <a:stretch>
            <a:fillRect/>
          </a:stretch>
        </p:blipFill>
        <p:spPr>
          <a:xfrm>
            <a:off x="8580467" y="-145132"/>
            <a:ext cx="3613029" cy="7003238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3929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C7ABA44-93AB-9CAE-297F-61D440BAA699}"/>
              </a:ext>
            </a:extLst>
          </p:cNvPr>
          <p:cNvSpPr txBox="1"/>
          <p:nvPr/>
        </p:nvSpPr>
        <p:spPr>
          <a:xfrm>
            <a:off x="217797" y="259167"/>
            <a:ext cx="4537598" cy="546887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61580A"/>
                </a:solidFill>
                <a:latin typeface="Century Schoolbook"/>
              </a:rPr>
              <a:t>MIKROIGŁY I KOMARZYCE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Century Schoolbook"/>
              </a:rPr>
              <a:t>------------------------------------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latin typeface="Century Schoolbook"/>
              </a:rPr>
              <a:t>Tradycyjnych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igieł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iniekcyjnych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nie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można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określić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mianem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bezbolesnych</a:t>
            </a:r>
            <a:r>
              <a:rPr lang="en-US" sz="2400" b="1" dirty="0">
                <a:latin typeface="Century Schoolbook"/>
              </a:rPr>
              <a:t>. </a:t>
            </a:r>
            <a:endParaRPr lang="pl-PL" sz="2400" b="1" dirty="0">
              <a:latin typeface="Century Schoolbook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Century Schoolbook"/>
              </a:rPr>
              <a:t>W </a:t>
            </a:r>
            <a:r>
              <a:rPr lang="en-US" sz="2400" b="1" dirty="0" err="1">
                <a:latin typeface="Century Schoolbook"/>
              </a:rPr>
              <a:t>medycynie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i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kosmetyce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coraz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częściej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stosuje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się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jednak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tzw</a:t>
            </a:r>
            <a:r>
              <a:rPr lang="en-US" sz="2400" b="1" dirty="0">
                <a:latin typeface="Century Schoolbook"/>
              </a:rPr>
              <a:t>. </a:t>
            </a:r>
            <a:r>
              <a:rPr lang="en-US" sz="2400" b="1" dirty="0" err="1">
                <a:latin typeface="Century Schoolbook"/>
              </a:rPr>
              <a:t>mikroigły</a:t>
            </a:r>
            <a:r>
              <a:rPr lang="en-US" sz="2400" b="1" dirty="0">
                <a:latin typeface="Century Schoolbook"/>
              </a:rPr>
              <a:t>, </a:t>
            </a:r>
            <a:r>
              <a:rPr lang="en-US" sz="2400" b="1" dirty="0" err="1">
                <a:latin typeface="Century Schoolbook"/>
              </a:rPr>
              <a:t>przeznaczone</a:t>
            </a:r>
            <a:r>
              <a:rPr lang="en-US" sz="2400" b="1" dirty="0">
                <a:latin typeface="Century Schoolbook"/>
              </a:rPr>
              <a:t> do </a:t>
            </a:r>
            <a:r>
              <a:rPr lang="en-US" sz="2400" b="1" dirty="0" err="1">
                <a:latin typeface="Century Schoolbook"/>
              </a:rPr>
              <a:t>wykonywania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precyzyjnych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zabiegów</a:t>
            </a:r>
            <a:r>
              <a:rPr lang="en-US" sz="2400" b="1" dirty="0">
                <a:latin typeface="Century Schoolbook"/>
              </a:rPr>
              <a:t>, </a:t>
            </a:r>
            <a:r>
              <a:rPr lang="en-US" sz="2400" b="1" dirty="0" err="1">
                <a:latin typeface="Century Schoolbook"/>
              </a:rPr>
              <a:t>którym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nie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towarzyszy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uczucie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bólu</a:t>
            </a:r>
            <a:r>
              <a:rPr lang="en-US" sz="2400" b="1" dirty="0">
                <a:latin typeface="Century Schoolbook"/>
              </a:rPr>
              <a:t>. </a:t>
            </a:r>
            <a:r>
              <a:rPr lang="pl-PL" sz="2400" b="1" dirty="0">
                <a:latin typeface="Century Schoolbook"/>
              </a:rPr>
              <a:t>W</a:t>
            </a:r>
            <a:r>
              <a:rPr lang="en-US" sz="2400" b="1" dirty="0" err="1">
                <a:latin typeface="Century Schoolbook"/>
              </a:rPr>
              <a:t>ynalazek</a:t>
            </a:r>
            <a:r>
              <a:rPr lang="pl-PL" sz="2400" b="1" dirty="0">
                <a:latin typeface="Century Schoolbook"/>
              </a:rPr>
              <a:t> ten</a:t>
            </a:r>
            <a:r>
              <a:rPr lang="en-US" sz="2400" b="1" dirty="0">
                <a:latin typeface="Century Schoolbook"/>
              </a:rPr>
              <a:t> </a:t>
            </a:r>
            <a:r>
              <a:rPr lang="pl-PL" sz="2400" b="1" dirty="0">
                <a:latin typeface="Century Schoolbook"/>
              </a:rPr>
              <a:t>jest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inspirowany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aparatem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gębowym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samicy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komara</a:t>
            </a:r>
            <a:r>
              <a:rPr lang="en-US" sz="2400" b="1" dirty="0">
                <a:latin typeface="Century Schoolbook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2" name="Obraz 1" descr="Samica komara - charakterystyka, sekrety żerowania i rozmnażania">
            <a:extLst>
              <a:ext uri="{FF2B5EF4-FFF2-40B4-BE49-F238E27FC236}">
                <a16:creationId xmlns:a16="http://schemas.microsoft.com/office/drawing/2014/main" id="{72D1BF98-25B0-333C-DD94-0A9DE86ACA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66" r="8594" b="-1"/>
          <a:stretch>
            <a:fillRect/>
          </a:stretch>
        </p:blipFill>
        <p:spPr>
          <a:xfrm>
            <a:off x="5165902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344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BC803E-13F3-4DAB-B17C-BEB007616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DDE571-E57F-4AB5-83C7-30EB5DDCC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6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BE750FB-7D1A-8E56-7790-70C8FA8D1799}"/>
              </a:ext>
            </a:extLst>
          </p:cNvPr>
          <p:cNvSpPr txBox="1"/>
          <p:nvPr/>
        </p:nvSpPr>
        <p:spPr>
          <a:xfrm>
            <a:off x="6390968" y="706656"/>
            <a:ext cx="5548240" cy="404640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3B3531"/>
                </a:solidFill>
                <a:latin typeface="Century Schoolbook"/>
              </a:rPr>
              <a:t>STRUKTURA PLASTRÓW MIODU</a:t>
            </a:r>
            <a:endParaRPr lang="pl-PL" sz="4000" b="1" dirty="0">
              <a:solidFill>
                <a:srgbClr val="3B3531"/>
              </a:solidFill>
              <a:latin typeface="Century Schoolbook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Century Schoolbook"/>
              </a:rPr>
              <a:t>----------------------------------------------------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latin typeface="Century Schoolbook"/>
              </a:rPr>
              <a:t>Aluminiowe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lub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papierowe</a:t>
            </a:r>
            <a:r>
              <a:rPr lang="en-US" sz="2400" b="1" dirty="0">
                <a:latin typeface="Century Schoolbook"/>
              </a:rPr>
              <a:t> "</a:t>
            </a:r>
            <a:r>
              <a:rPr lang="en-US" sz="2400" b="1" dirty="0" err="1">
                <a:latin typeface="Century Schoolbook"/>
              </a:rPr>
              <a:t>plastry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miodu</a:t>
            </a:r>
            <a:r>
              <a:rPr lang="en-US" sz="2400" b="1" dirty="0">
                <a:latin typeface="Century Schoolbook"/>
              </a:rPr>
              <a:t>" to </a:t>
            </a:r>
            <a:r>
              <a:rPr lang="en-US" sz="2400" b="1" dirty="0" err="1">
                <a:latin typeface="Century Schoolbook"/>
              </a:rPr>
              <a:t>zaawansowane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konstrukcje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inżynieryjne</a:t>
            </a:r>
            <a:r>
              <a:rPr lang="en-US" sz="2400" b="1" dirty="0">
                <a:latin typeface="Century Schoolbook"/>
              </a:rPr>
              <a:t>, </a:t>
            </a:r>
            <a:r>
              <a:rPr lang="en-US" sz="2400" b="1" dirty="0" err="1">
                <a:latin typeface="Century Schoolbook"/>
              </a:rPr>
              <a:t>które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łączą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korzyści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wynikające</a:t>
            </a:r>
            <a:r>
              <a:rPr lang="en-US" sz="2400" b="1" dirty="0">
                <a:latin typeface="Century Schoolbook"/>
              </a:rPr>
              <a:t> z </a:t>
            </a:r>
            <a:r>
              <a:rPr lang="en-US" sz="2400" b="1" dirty="0" err="1">
                <a:latin typeface="Century Schoolbook"/>
              </a:rPr>
              <a:t>wykorzystania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materiału</a:t>
            </a:r>
            <a:r>
              <a:rPr lang="en-US" sz="2400" b="1" dirty="0">
                <a:latin typeface="Century Schoolbook"/>
              </a:rPr>
              <a:t> z </a:t>
            </a:r>
            <a:r>
              <a:rPr lang="en-US" sz="2400" b="1" dirty="0" err="1">
                <a:latin typeface="Century Schoolbook"/>
              </a:rPr>
              <a:t>efektywnością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geometryczną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plastra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miodu</a:t>
            </a:r>
            <a:r>
              <a:rPr lang="en-US" sz="2400" b="1" dirty="0">
                <a:latin typeface="Century Schoolbook"/>
              </a:rPr>
              <a:t>. </a:t>
            </a:r>
            <a:r>
              <a:rPr lang="en-US" sz="2400" b="1" dirty="0" err="1">
                <a:latin typeface="Century Schoolbook"/>
              </a:rPr>
              <a:t>Znajdują</a:t>
            </a:r>
            <a:r>
              <a:rPr lang="en-US" sz="2400" b="1" dirty="0">
                <a:latin typeface="Century Schoolbook"/>
              </a:rPr>
              <a:t> one </a:t>
            </a:r>
            <a:r>
              <a:rPr lang="en-US" sz="2400" b="1" dirty="0" err="1">
                <a:latin typeface="Century Schoolbook"/>
              </a:rPr>
              <a:t>zastosowanie</a:t>
            </a:r>
            <a:r>
              <a:rPr lang="en-US" sz="2400" b="1" dirty="0">
                <a:latin typeface="Century Schoolbook"/>
              </a:rPr>
              <a:t> w </a:t>
            </a:r>
            <a:r>
              <a:rPr lang="en-US" sz="2400" b="1" dirty="0" err="1">
                <a:latin typeface="Century Schoolbook"/>
              </a:rPr>
              <a:t>różnych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sektorach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przemysłu</a:t>
            </a:r>
            <a:r>
              <a:rPr lang="en-US" sz="2400" b="1" dirty="0">
                <a:latin typeface="Century Schoolbook"/>
              </a:rPr>
              <a:t>, </a:t>
            </a:r>
            <a:r>
              <a:rPr lang="en-US" sz="2400" b="1" dirty="0" err="1">
                <a:latin typeface="Century Schoolbook"/>
              </a:rPr>
              <a:t>przynosząc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korzyści</a:t>
            </a:r>
            <a:r>
              <a:rPr lang="en-US" sz="2400" b="1" dirty="0">
                <a:latin typeface="Century Schoolbook"/>
              </a:rPr>
              <a:t> w </a:t>
            </a:r>
            <a:r>
              <a:rPr lang="en-US" sz="2400" b="1" dirty="0" err="1">
                <a:latin typeface="Century Schoolbook"/>
              </a:rPr>
              <a:t>zakresie</a:t>
            </a:r>
            <a:r>
              <a:rPr lang="pl-PL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oszczędności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masy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i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wytrzymałości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konstrukcyjnej</a:t>
            </a:r>
            <a:r>
              <a:rPr lang="en-US" sz="2400" b="1" dirty="0">
                <a:latin typeface="Century Schoolbook"/>
              </a:rPr>
              <a:t>.</a:t>
            </a:r>
            <a:endParaRPr lang="pl-PL" sz="2400" b="1" dirty="0">
              <a:latin typeface="Century Schoolbook"/>
            </a:endParaRPr>
          </a:p>
        </p:txBody>
      </p:sp>
      <p:pic>
        <p:nvPicPr>
          <p:cNvPr id="4" name="Obraz 3" descr="Tektura o strukturze plastra miodu w przemyśle - BLOG Neopak">
            <a:extLst>
              <a:ext uri="{FF2B5EF4-FFF2-40B4-BE49-F238E27FC236}">
                <a16:creationId xmlns:a16="http://schemas.microsoft.com/office/drawing/2014/main" id="{CBDE2B52-208F-9789-03E9-37D410B6A4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843" r="3" b="3"/>
          <a:stretch>
            <a:fillRect/>
          </a:stretch>
        </p:blipFill>
        <p:spPr>
          <a:xfrm flipH="1">
            <a:off x="5328" y="1"/>
            <a:ext cx="6040843" cy="3429002"/>
          </a:xfrm>
          <a:custGeom>
            <a:avLst/>
            <a:gdLst/>
            <a:ahLst/>
            <a:cxnLst/>
            <a:rect l="l" t="t" r="r" b="b"/>
            <a:pathLst>
              <a:path w="6489823" h="3421047">
                <a:moveTo>
                  <a:pt x="383239" y="0"/>
                </a:moveTo>
                <a:lnTo>
                  <a:pt x="6489823" y="0"/>
                </a:lnTo>
                <a:lnTo>
                  <a:pt x="6489823" y="3421047"/>
                </a:lnTo>
                <a:lnTo>
                  <a:pt x="0" y="3421047"/>
                </a:lnTo>
                <a:lnTo>
                  <a:pt x="10162" y="3368785"/>
                </a:lnTo>
                <a:cubicBezTo>
                  <a:pt x="15448" y="3346584"/>
                  <a:pt x="22094" y="3323293"/>
                  <a:pt x="30699" y="3298569"/>
                </a:cubicBezTo>
                <a:cubicBezTo>
                  <a:pt x="41150" y="3275988"/>
                  <a:pt x="42443" y="3246652"/>
                  <a:pt x="33589" y="3233050"/>
                </a:cubicBezTo>
                <a:cubicBezTo>
                  <a:pt x="32065" y="3230708"/>
                  <a:pt x="30291" y="3228932"/>
                  <a:pt x="28325" y="3227777"/>
                </a:cubicBezTo>
                <a:cubicBezTo>
                  <a:pt x="30678" y="3188484"/>
                  <a:pt x="72205" y="3103624"/>
                  <a:pt x="73382" y="3050568"/>
                </a:cubicBezTo>
                <a:cubicBezTo>
                  <a:pt x="69165" y="3022639"/>
                  <a:pt x="68605" y="2960322"/>
                  <a:pt x="84953" y="2920501"/>
                </a:cubicBezTo>
                <a:cubicBezTo>
                  <a:pt x="69327" y="2932298"/>
                  <a:pt x="121103" y="2664904"/>
                  <a:pt x="109217" y="2657859"/>
                </a:cubicBezTo>
                <a:cubicBezTo>
                  <a:pt x="110075" y="2597031"/>
                  <a:pt x="138136" y="2522558"/>
                  <a:pt x="139777" y="2464312"/>
                </a:cubicBezTo>
                <a:cubicBezTo>
                  <a:pt x="141801" y="2450201"/>
                  <a:pt x="199861" y="2246813"/>
                  <a:pt x="198683" y="2236608"/>
                </a:cubicBezTo>
                <a:lnTo>
                  <a:pt x="283684" y="1924542"/>
                </a:lnTo>
                <a:cubicBezTo>
                  <a:pt x="313071" y="1811100"/>
                  <a:pt x="307196" y="1868801"/>
                  <a:pt x="336583" y="1755359"/>
                </a:cubicBezTo>
                <a:cubicBezTo>
                  <a:pt x="383246" y="1573239"/>
                  <a:pt x="363875" y="1577802"/>
                  <a:pt x="409119" y="1401207"/>
                </a:cubicBezTo>
                <a:cubicBezTo>
                  <a:pt x="428998" y="1329345"/>
                  <a:pt x="403240" y="1279669"/>
                  <a:pt x="421957" y="1175450"/>
                </a:cubicBezTo>
                <a:cubicBezTo>
                  <a:pt x="442602" y="1107577"/>
                  <a:pt x="340683" y="794854"/>
                  <a:pt x="369233" y="688836"/>
                </a:cubicBezTo>
                <a:cubicBezTo>
                  <a:pt x="378440" y="610640"/>
                  <a:pt x="331945" y="587322"/>
                  <a:pt x="346155" y="513896"/>
                </a:cubicBezTo>
                <a:cubicBezTo>
                  <a:pt x="351974" y="496939"/>
                  <a:pt x="362179" y="406394"/>
                  <a:pt x="344911" y="393010"/>
                </a:cubicBezTo>
                <a:cubicBezTo>
                  <a:pt x="389436" y="301493"/>
                  <a:pt x="356186" y="264408"/>
                  <a:pt x="369960" y="232042"/>
                </a:cubicBezTo>
                <a:cubicBezTo>
                  <a:pt x="394611" y="153791"/>
                  <a:pt x="372056" y="165633"/>
                  <a:pt x="392742" y="72037"/>
                </a:cubicBezTo>
                <a:cubicBezTo>
                  <a:pt x="398537" y="53819"/>
                  <a:pt x="397997" y="38693"/>
                  <a:pt x="394525" y="25405"/>
                </a:cubicBezTo>
                <a:close/>
              </a:path>
            </a:pathLst>
          </a:custGeom>
        </p:spPr>
      </p:pic>
      <p:pic>
        <p:nvPicPr>
          <p:cNvPr id="3" name="Obraz 2" descr="HONEYCOMB - aluminiowy plaster plaster miodu w Plastry miodu - edostawca.pl">
            <a:extLst>
              <a:ext uri="{FF2B5EF4-FFF2-40B4-BE49-F238E27FC236}">
                <a16:creationId xmlns:a16="http://schemas.microsoft.com/office/drawing/2014/main" id="{1426B2F6-ABEF-7126-0968-9BEB52BF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493" r="-3" b="-3"/>
          <a:stretch>
            <a:fillRect/>
          </a:stretch>
        </p:blipFill>
        <p:spPr>
          <a:xfrm flipH="1">
            <a:off x="753" y="3429043"/>
            <a:ext cx="6290277" cy="3429000"/>
          </a:xfrm>
          <a:custGeom>
            <a:avLst/>
            <a:gdLst/>
            <a:ahLst/>
            <a:cxnLst/>
            <a:rect l="l" t="t" r="r" b="b"/>
            <a:pathLst>
              <a:path w="6772580" h="3429000">
                <a:moveTo>
                  <a:pt x="271594" y="0"/>
                </a:moveTo>
                <a:lnTo>
                  <a:pt x="6772580" y="0"/>
                </a:lnTo>
                <a:lnTo>
                  <a:pt x="6772580" y="3429000"/>
                </a:lnTo>
                <a:lnTo>
                  <a:pt x="8976" y="3429000"/>
                </a:lnTo>
                <a:lnTo>
                  <a:pt x="7894" y="3419403"/>
                </a:lnTo>
                <a:cubicBezTo>
                  <a:pt x="2772" y="3402540"/>
                  <a:pt x="-7409" y="3393117"/>
                  <a:pt x="8790" y="3369074"/>
                </a:cubicBezTo>
                <a:cubicBezTo>
                  <a:pt x="18674" y="3308209"/>
                  <a:pt x="52540" y="3147708"/>
                  <a:pt x="69466" y="3074368"/>
                </a:cubicBezTo>
                <a:cubicBezTo>
                  <a:pt x="86170" y="2985158"/>
                  <a:pt x="141939" y="2988106"/>
                  <a:pt x="138108" y="2937087"/>
                </a:cubicBezTo>
                <a:lnTo>
                  <a:pt x="159153" y="2788751"/>
                </a:lnTo>
                <a:cubicBezTo>
                  <a:pt x="164508" y="2771521"/>
                  <a:pt x="169861" y="2754291"/>
                  <a:pt x="175215" y="2737061"/>
                </a:cubicBezTo>
                <a:lnTo>
                  <a:pt x="178713" y="2662493"/>
                </a:lnTo>
                <a:cubicBezTo>
                  <a:pt x="182744" y="2662176"/>
                  <a:pt x="175495" y="2610710"/>
                  <a:pt x="177952" y="2608178"/>
                </a:cubicBezTo>
                <a:lnTo>
                  <a:pt x="200637" y="2557490"/>
                </a:lnTo>
                <a:lnTo>
                  <a:pt x="210272" y="2500823"/>
                </a:lnTo>
                <a:cubicBezTo>
                  <a:pt x="210821" y="2477149"/>
                  <a:pt x="233533" y="2498323"/>
                  <a:pt x="235189" y="2456370"/>
                </a:cubicBezTo>
                <a:cubicBezTo>
                  <a:pt x="241238" y="2390087"/>
                  <a:pt x="270663" y="2342381"/>
                  <a:pt x="270108" y="2307778"/>
                </a:cubicBezTo>
                <a:cubicBezTo>
                  <a:pt x="279775" y="2252634"/>
                  <a:pt x="274008" y="2281735"/>
                  <a:pt x="270232" y="2227103"/>
                </a:cubicBezTo>
                <a:cubicBezTo>
                  <a:pt x="277898" y="2187203"/>
                  <a:pt x="273018" y="2179895"/>
                  <a:pt x="278972" y="2138456"/>
                </a:cubicBezTo>
                <a:cubicBezTo>
                  <a:pt x="286874" y="2113373"/>
                  <a:pt x="293454" y="2098825"/>
                  <a:pt x="284204" y="2092747"/>
                </a:cubicBezTo>
                <a:cubicBezTo>
                  <a:pt x="285267" y="2080110"/>
                  <a:pt x="308510" y="2021121"/>
                  <a:pt x="306856" y="2003128"/>
                </a:cubicBezTo>
                <a:lnTo>
                  <a:pt x="296216" y="1944367"/>
                </a:lnTo>
                <a:lnTo>
                  <a:pt x="316030" y="1836128"/>
                </a:lnTo>
                <a:cubicBezTo>
                  <a:pt x="300726" y="1810623"/>
                  <a:pt x="342411" y="1768654"/>
                  <a:pt x="329496" y="1735241"/>
                </a:cubicBezTo>
                <a:cubicBezTo>
                  <a:pt x="331336" y="1711720"/>
                  <a:pt x="339485" y="1722162"/>
                  <a:pt x="343347" y="1679383"/>
                </a:cubicBezTo>
                <a:cubicBezTo>
                  <a:pt x="349669" y="1616089"/>
                  <a:pt x="356013" y="1614119"/>
                  <a:pt x="360800" y="1554542"/>
                </a:cubicBezTo>
                <a:cubicBezTo>
                  <a:pt x="361799" y="1491472"/>
                  <a:pt x="380405" y="1496141"/>
                  <a:pt x="377978" y="1470595"/>
                </a:cubicBezTo>
                <a:cubicBezTo>
                  <a:pt x="371480" y="1445071"/>
                  <a:pt x="407310" y="1366942"/>
                  <a:pt x="396801" y="1354553"/>
                </a:cubicBezTo>
                <a:cubicBezTo>
                  <a:pt x="387984" y="1324635"/>
                  <a:pt x="389939" y="1306198"/>
                  <a:pt x="378799" y="1292983"/>
                </a:cubicBezTo>
                <a:cubicBezTo>
                  <a:pt x="368230" y="1254082"/>
                  <a:pt x="380918" y="1242866"/>
                  <a:pt x="362697" y="1241293"/>
                </a:cubicBezTo>
                <a:lnTo>
                  <a:pt x="339388" y="1147085"/>
                </a:lnTo>
                <a:cubicBezTo>
                  <a:pt x="350485" y="1118433"/>
                  <a:pt x="353159" y="1072754"/>
                  <a:pt x="339952" y="1071934"/>
                </a:cubicBezTo>
                <a:cubicBezTo>
                  <a:pt x="327895" y="1004911"/>
                  <a:pt x="358371" y="924985"/>
                  <a:pt x="347188" y="889800"/>
                </a:cubicBezTo>
                <a:cubicBezTo>
                  <a:pt x="334220" y="804597"/>
                  <a:pt x="342717" y="786582"/>
                  <a:pt x="338803" y="749936"/>
                </a:cubicBezTo>
                <a:cubicBezTo>
                  <a:pt x="334890" y="713292"/>
                  <a:pt x="337271" y="707557"/>
                  <a:pt x="323706" y="669931"/>
                </a:cubicBezTo>
                <a:lnTo>
                  <a:pt x="313326" y="559992"/>
                </a:lnTo>
                <a:cubicBezTo>
                  <a:pt x="314747" y="543769"/>
                  <a:pt x="268004" y="450294"/>
                  <a:pt x="272650" y="451529"/>
                </a:cubicBezTo>
                <a:lnTo>
                  <a:pt x="256593" y="392499"/>
                </a:lnTo>
                <a:cubicBezTo>
                  <a:pt x="276778" y="343341"/>
                  <a:pt x="246535" y="361906"/>
                  <a:pt x="249583" y="321981"/>
                </a:cubicBezTo>
                <a:cubicBezTo>
                  <a:pt x="256450" y="297359"/>
                  <a:pt x="256557" y="284789"/>
                  <a:pt x="245172" y="280016"/>
                </a:cubicBezTo>
                <a:cubicBezTo>
                  <a:pt x="279102" y="164139"/>
                  <a:pt x="241674" y="235649"/>
                  <a:pt x="249784" y="152538"/>
                </a:cubicBezTo>
                <a:cubicBezTo>
                  <a:pt x="254846" y="115053"/>
                  <a:pt x="258144" y="77317"/>
                  <a:pt x="264479" y="365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2949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D2C79F7-477D-7AA0-4C24-689FBD9919EB}"/>
              </a:ext>
            </a:extLst>
          </p:cNvPr>
          <p:cNvSpPr txBox="1"/>
          <p:nvPr/>
        </p:nvSpPr>
        <p:spPr>
          <a:xfrm>
            <a:off x="393290" y="500919"/>
            <a:ext cx="4739150" cy="39085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3200" b="1" i="0" u="none" strike="noStrike" baseline="0" dirty="0">
                <a:solidFill>
                  <a:srgbClr val="314F11"/>
                </a:solidFill>
                <a:latin typeface="Century Schoolbook"/>
              </a:rPr>
              <a:t>SYSTEMY WENTYLACJI </a:t>
            </a:r>
            <a:endParaRPr lang="pl-PL" sz="3200" b="1" i="0" u="none" strike="noStrike" baseline="0" dirty="0">
              <a:solidFill>
                <a:srgbClr val="314F11"/>
              </a:solidFill>
              <a:latin typeface="Century Schoolbook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3200" b="1" i="0" u="none" strike="noStrike" baseline="0" dirty="0">
                <a:solidFill>
                  <a:srgbClr val="314F11"/>
                </a:solidFill>
                <a:latin typeface="Century Schoolbook"/>
              </a:rPr>
              <a:t>I KOPCE TERMITÓW</a:t>
            </a:r>
            <a:r>
              <a:rPr lang="en-US" sz="3200" b="1" i="0" dirty="0">
                <a:solidFill>
                  <a:srgbClr val="314F11"/>
                </a:solidFill>
                <a:latin typeface="Century Schoolbook"/>
              </a:rPr>
              <a:t>​</a:t>
            </a:r>
            <a:endParaRPr lang="pl-PL" sz="3200" b="1" dirty="0">
              <a:solidFill>
                <a:srgbClr val="314F11"/>
              </a:solidFill>
              <a:latin typeface="Century Schoolbook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Century Schoolbook"/>
              </a:rPr>
              <a:t>-----------------------------------------</a:t>
            </a:r>
            <a:endParaRPr lang="en-US" sz="2400" b="1" i="0" dirty="0">
              <a:latin typeface="Century Schoolbook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b="1" i="0" u="none" strike="noStrike" baseline="0" dirty="0" err="1">
                <a:latin typeface="Century Schoolbook"/>
              </a:rPr>
              <a:t>Jedną</a:t>
            </a:r>
            <a:r>
              <a:rPr lang="en-US" sz="2400" b="1" i="0" u="none" strike="noStrike" baseline="0" dirty="0">
                <a:latin typeface="Century Schoolbook"/>
              </a:rPr>
              <a:t> ze </a:t>
            </a:r>
            <a:r>
              <a:rPr lang="en-US" sz="2400" b="1" i="0" u="none" strike="noStrike" baseline="0" dirty="0" err="1">
                <a:latin typeface="Century Schoolbook"/>
              </a:rPr>
              <a:t>składowych</a:t>
            </a:r>
            <a:r>
              <a:rPr lang="en-US" sz="2400" b="1" i="0" u="none" strike="noStrike" baseline="0" dirty="0"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latin typeface="Century Schoolbook"/>
              </a:rPr>
              <a:t>energooszczędności</a:t>
            </a:r>
            <a:r>
              <a:rPr lang="en-US" sz="2400" b="1" i="0" u="none" strike="noStrike" baseline="0" dirty="0">
                <a:latin typeface="Century Schoolbook"/>
              </a:rPr>
              <a:t> w </a:t>
            </a:r>
            <a:r>
              <a:rPr lang="en-US" sz="2400" b="1" i="0" u="none" strike="noStrike" baseline="0" dirty="0" err="1">
                <a:latin typeface="Century Schoolbook"/>
              </a:rPr>
              <a:t>nowoczesnych</a:t>
            </a:r>
            <a:r>
              <a:rPr lang="en-US" sz="2400" b="1" i="0" u="none" strike="noStrike" baseline="0" dirty="0"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latin typeface="Century Schoolbook"/>
              </a:rPr>
              <a:t>budynkach</a:t>
            </a:r>
            <a:r>
              <a:rPr lang="en-US" sz="2400" b="1" i="0" u="none" strike="noStrike" baseline="0" dirty="0">
                <a:latin typeface="Century Schoolbook"/>
              </a:rPr>
              <a:t> </a:t>
            </a:r>
            <a:r>
              <a:rPr lang="pl-PL" sz="2400" b="1" i="0" u="none" strike="noStrike" baseline="0" dirty="0">
                <a:latin typeface="Century Schoolbook"/>
              </a:rPr>
              <a:t> </a:t>
            </a:r>
            <a:r>
              <a:rPr lang="en-US" sz="2400" b="1" i="0" u="none" strike="noStrike" baseline="0" dirty="0">
                <a:latin typeface="Century Schoolbook"/>
              </a:rPr>
              <a:t>jest </a:t>
            </a:r>
            <a:r>
              <a:rPr lang="en-US" sz="2400" b="1" i="0" u="none" strike="noStrike" baseline="0" dirty="0" err="1">
                <a:latin typeface="Century Schoolbook"/>
              </a:rPr>
              <a:t>minimalizujący</a:t>
            </a:r>
            <a:r>
              <a:rPr lang="en-US" sz="2400" b="1" i="0" u="none" strike="noStrike" baseline="0" dirty="0"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latin typeface="Century Schoolbook"/>
              </a:rPr>
              <a:t>zużycie</a:t>
            </a:r>
            <a:r>
              <a:rPr lang="en-US" sz="2400" b="1" i="0" u="none" strike="noStrike" baseline="0" dirty="0"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latin typeface="Century Schoolbook"/>
              </a:rPr>
              <a:t>energii</a:t>
            </a:r>
            <a:r>
              <a:rPr lang="en-US" sz="2400" b="1" i="0" u="none" strike="noStrike" baseline="0" dirty="0">
                <a:latin typeface="Century Schoolbook"/>
              </a:rPr>
              <a:t> system </a:t>
            </a:r>
            <a:r>
              <a:rPr lang="en-US" sz="2400" b="1" i="0" u="none" strike="noStrike" baseline="0" dirty="0" err="1">
                <a:latin typeface="Century Schoolbook"/>
              </a:rPr>
              <a:t>wentylacji</a:t>
            </a:r>
            <a:r>
              <a:rPr lang="en-US" sz="2400" b="1" i="0" u="none" strike="noStrike" baseline="0" dirty="0">
                <a:latin typeface="Century Schoolbook"/>
              </a:rPr>
              <a:t>. </a:t>
            </a:r>
            <a:r>
              <a:rPr lang="pl-PL" sz="2400" b="1" dirty="0">
                <a:latin typeface="Century Schoolbook"/>
              </a:rPr>
              <a:t>      </a:t>
            </a:r>
            <a:r>
              <a:rPr lang="en-US" sz="2400" b="1" i="0" u="none" strike="noStrike" baseline="0" dirty="0"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latin typeface="Century Schoolbook"/>
              </a:rPr>
              <a:t>Inspiracją</a:t>
            </a:r>
            <a:r>
              <a:rPr lang="en-US" sz="2400" b="1" i="0" u="none" strike="noStrike" baseline="0" dirty="0"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latin typeface="Century Schoolbook"/>
              </a:rPr>
              <a:t>dla</a:t>
            </a:r>
            <a:r>
              <a:rPr lang="en-US" sz="2400" b="1" i="0" u="none" strike="noStrike" baseline="0" dirty="0"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latin typeface="Century Schoolbook"/>
              </a:rPr>
              <a:t>nich</a:t>
            </a:r>
            <a:r>
              <a:rPr lang="en-US" sz="2400" b="1" i="0" u="none" strike="noStrike" baseline="0" dirty="0"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latin typeface="Century Schoolbook"/>
              </a:rPr>
              <a:t>były</a:t>
            </a:r>
            <a:r>
              <a:rPr lang="en-US" sz="2400" b="1" i="0" u="none" strike="noStrike" baseline="0" dirty="0">
                <a:latin typeface="Century Schoolbook"/>
              </a:rPr>
              <a:t> </a:t>
            </a:r>
            <a:r>
              <a:rPr lang="pl-PL" sz="2400" b="1" i="0" u="none" strike="noStrike" baseline="0" dirty="0"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latin typeface="Century Schoolbook"/>
              </a:rPr>
              <a:t>kopce</a:t>
            </a:r>
            <a:r>
              <a:rPr lang="en-US" sz="2400" b="1" i="0" u="none" strike="noStrike" baseline="0" dirty="0"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latin typeface="Century Schoolbook"/>
              </a:rPr>
              <a:t>termitów</a:t>
            </a:r>
            <a:r>
              <a:rPr lang="en-US" sz="2400" b="1" i="0" u="none" strike="noStrike" baseline="0" dirty="0">
                <a:latin typeface="Century Schoolbook"/>
              </a:rPr>
              <a:t>, w </a:t>
            </a:r>
            <a:r>
              <a:rPr lang="en-US" sz="2400" b="1" i="0" u="none" strike="noStrike" baseline="0" dirty="0" err="1">
                <a:latin typeface="Century Schoolbook"/>
              </a:rPr>
              <a:t>których</a:t>
            </a:r>
            <a:r>
              <a:rPr lang="en-US" sz="2400" b="1" i="0" u="none" strike="noStrike" baseline="0" dirty="0"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latin typeface="Century Schoolbook"/>
              </a:rPr>
              <a:t>wymiana</a:t>
            </a:r>
            <a:r>
              <a:rPr lang="en-US" sz="2400" b="1" i="0" u="none" strike="noStrike" baseline="0" dirty="0"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latin typeface="Century Schoolbook"/>
              </a:rPr>
              <a:t>powietrza</a:t>
            </a:r>
            <a:r>
              <a:rPr lang="en-US" sz="2400" b="1" i="0" u="none" strike="noStrike" baseline="0" dirty="0"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latin typeface="Century Schoolbook"/>
              </a:rPr>
              <a:t>i</a:t>
            </a:r>
            <a:r>
              <a:rPr lang="en-US" sz="2400" b="1" i="0" u="none" strike="noStrike" baseline="0" dirty="0"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latin typeface="Century Schoolbook"/>
              </a:rPr>
              <a:t>regulacja</a:t>
            </a:r>
            <a:r>
              <a:rPr lang="en-US" sz="2400" b="1" i="0" u="none" strike="noStrike" baseline="0" dirty="0"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latin typeface="Century Schoolbook"/>
              </a:rPr>
              <a:t>temperatury</a:t>
            </a:r>
            <a:r>
              <a:rPr lang="en-US" sz="2400" b="1" i="0" u="none" strike="noStrike" baseline="0" dirty="0"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latin typeface="Century Schoolbook"/>
              </a:rPr>
              <a:t>zachodzi</a:t>
            </a:r>
            <a:r>
              <a:rPr lang="en-US" sz="2400" b="1" i="0" u="none" strike="noStrike" baseline="0" dirty="0"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latin typeface="Century Schoolbook"/>
              </a:rPr>
              <a:t>niezwykle</a:t>
            </a:r>
            <a:r>
              <a:rPr lang="en-US" sz="2400" b="1" i="0" u="none" strike="noStrike" baseline="0" dirty="0">
                <a:latin typeface="Century Schoolbook"/>
              </a:rPr>
              <a:t> </a:t>
            </a:r>
            <a:r>
              <a:rPr lang="en-US" sz="2400" b="1" i="0" u="none" strike="noStrike" baseline="0" dirty="0" err="1">
                <a:latin typeface="Century Schoolbook"/>
              </a:rPr>
              <a:t>efektywnie</a:t>
            </a:r>
            <a:r>
              <a:rPr lang="en-US" sz="2400" b="1" i="0" u="none" strike="noStrike" baseline="0" dirty="0">
                <a:latin typeface="Century Schoolbook"/>
              </a:rPr>
              <a:t>.</a:t>
            </a:r>
            <a:r>
              <a:rPr lang="en-US" sz="2400" b="1" i="0" dirty="0">
                <a:latin typeface="Century Schoolbook"/>
              </a:rPr>
              <a:t>​</a:t>
            </a:r>
          </a:p>
          <a:p>
            <a:pPr marL="2286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i="0" dirty="0">
              <a:latin typeface="Century Schoolbook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2" name="Obraz 1" descr="Kopiec Termitów - Australia Zdjęcia royalty free, obrazki, obrazy oraz  fotografia seryjna. Image 63812763">
            <a:extLst>
              <a:ext uri="{FF2B5EF4-FFF2-40B4-BE49-F238E27FC236}">
                <a16:creationId xmlns:a16="http://schemas.microsoft.com/office/drawing/2014/main" id="{505306DF-4110-F434-5A0F-45D90AFB7D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67" t="6896" r="11366" b="470"/>
          <a:stretch>
            <a:fillRect/>
          </a:stretch>
        </p:blipFill>
        <p:spPr>
          <a:xfrm>
            <a:off x="5311046" y="-290284"/>
            <a:ext cx="8390306" cy="7148537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0357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Obraz zawierający robot, niebo, na wolnym powietrzu, sztuka&#10;&#10;Zawartość wygenerowana przez AI może być niepoprawna.">
            <a:extLst>
              <a:ext uri="{FF2B5EF4-FFF2-40B4-BE49-F238E27FC236}">
                <a16:creationId xmlns:a16="http://schemas.microsoft.com/office/drawing/2014/main" id="{E6F17F4C-505E-4C47-8552-1B2BEDC6DE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73" r="16025" b="-1"/>
          <a:stretch>
            <a:fillRect/>
          </a:stretch>
        </p:blipFill>
        <p:spPr>
          <a:xfrm>
            <a:off x="-864199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F145F8B-044D-3061-6C10-774A8ADEC473}"/>
              </a:ext>
            </a:extLst>
          </p:cNvPr>
          <p:cNvSpPr txBox="1"/>
          <p:nvPr/>
        </p:nvSpPr>
        <p:spPr>
          <a:xfrm>
            <a:off x="5722375" y="290962"/>
            <a:ext cx="6309394" cy="455907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entury Schoolbook"/>
              </a:rPr>
              <a:t>   </a:t>
            </a: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entury Schoolbook"/>
              </a:rPr>
              <a:t>EGZOSZKIELETY I</a:t>
            </a:r>
            <a:endParaRPr lang="pl-PL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entury Schoolbook"/>
              </a:rPr>
              <a:t> PANCERZE STAWONOGÓW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Century Schoolbook"/>
              </a:rPr>
              <a:t>---------------------------------------------------------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latin typeface="Century Schoolbook"/>
              </a:rPr>
              <a:t>Zewnętrzne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konstrukcje</a:t>
            </a:r>
            <a:r>
              <a:rPr lang="en-US" sz="2400" b="1" dirty="0">
                <a:latin typeface="Century Schoolbook"/>
              </a:rPr>
              <a:t> </a:t>
            </a:r>
            <a:r>
              <a:rPr lang="pl-PL" sz="2400" b="1" dirty="0">
                <a:latin typeface="Century Schoolbook"/>
              </a:rPr>
              <a:t>    </a:t>
            </a:r>
            <a:r>
              <a:rPr lang="en-US" sz="2400" b="1" dirty="0" err="1">
                <a:latin typeface="Century Schoolbook"/>
              </a:rPr>
              <a:t>wspierające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ciało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człowieka</a:t>
            </a:r>
            <a:r>
              <a:rPr lang="en-US" sz="2400" b="1" dirty="0">
                <a:latin typeface="Century Schoolbook"/>
              </a:rPr>
              <a:t>, </a:t>
            </a:r>
            <a:r>
              <a:rPr lang="en-US" sz="2400" b="1" dirty="0" err="1">
                <a:latin typeface="Century Schoolbook"/>
              </a:rPr>
              <a:t>pozwalają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na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zwiększenie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siły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fizycznej</a:t>
            </a:r>
            <a:r>
              <a:rPr lang="en-US" sz="2400" b="1" dirty="0">
                <a:latin typeface="Century Schoolbook"/>
              </a:rPr>
              <a:t> bez </a:t>
            </a:r>
            <a:r>
              <a:rPr lang="en-US" sz="2400" b="1" dirty="0" err="1">
                <a:latin typeface="Century Schoolbook"/>
              </a:rPr>
              <a:t>nadmiernego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obciążania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mięśni</a:t>
            </a:r>
            <a:r>
              <a:rPr lang="en-US" sz="2400" b="1" dirty="0">
                <a:latin typeface="Century Schoolbook"/>
              </a:rPr>
              <a:t>, </a:t>
            </a:r>
            <a:r>
              <a:rPr lang="en-US" sz="2400" b="1" dirty="0" err="1">
                <a:latin typeface="Century Schoolbook"/>
              </a:rPr>
              <a:t>stawów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i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kości</a:t>
            </a:r>
            <a:r>
              <a:rPr lang="en-US" sz="2400" b="1" dirty="0">
                <a:latin typeface="Century Schoolbook"/>
              </a:rPr>
              <a:t>. </a:t>
            </a:r>
            <a:r>
              <a:rPr lang="pl-PL" sz="2400" b="1" dirty="0">
                <a:latin typeface="Century Schoolbook"/>
              </a:rPr>
              <a:t>                   </a:t>
            </a:r>
            <a:r>
              <a:rPr lang="en-US" sz="2400" b="1" dirty="0" err="1">
                <a:latin typeface="Century Schoolbook"/>
              </a:rPr>
              <a:t>Mają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zastosowanie</a:t>
            </a:r>
            <a:r>
              <a:rPr lang="en-US" sz="2400" b="1" dirty="0">
                <a:latin typeface="Century Schoolbook"/>
              </a:rPr>
              <a:t> w </a:t>
            </a:r>
            <a:r>
              <a:rPr lang="en-US" sz="2400" b="1" dirty="0" err="1">
                <a:latin typeface="Century Schoolbook"/>
              </a:rPr>
              <a:t>pracy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fizycznej</a:t>
            </a:r>
            <a:r>
              <a:rPr lang="en-US" sz="2400" b="1" dirty="0">
                <a:latin typeface="Century Schoolbook"/>
              </a:rPr>
              <a:t>, ale </a:t>
            </a:r>
            <a:r>
              <a:rPr lang="en-US" sz="2400" b="1" dirty="0" err="1">
                <a:latin typeface="Century Schoolbook"/>
              </a:rPr>
              <a:t>także</a:t>
            </a:r>
            <a:r>
              <a:rPr lang="en-US" sz="2400" b="1" dirty="0">
                <a:latin typeface="Century Schoolbook"/>
              </a:rPr>
              <a:t> w </a:t>
            </a:r>
            <a:r>
              <a:rPr lang="en-US" sz="2400" b="1" dirty="0" err="1">
                <a:latin typeface="Century Schoolbook"/>
              </a:rPr>
              <a:t>rehabilitacji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osób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niepełnosprawnych</a:t>
            </a:r>
            <a:r>
              <a:rPr lang="en-US" sz="2400" b="1" dirty="0">
                <a:latin typeface="Century Schoolbook"/>
              </a:rPr>
              <a:t>. W </a:t>
            </a:r>
            <a:r>
              <a:rPr lang="en-US" sz="2400" b="1" dirty="0" err="1">
                <a:latin typeface="Century Schoolbook"/>
              </a:rPr>
              <a:t>przyszłości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mogą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stanowić</a:t>
            </a:r>
            <a:r>
              <a:rPr lang="en-US" sz="2400" b="1" dirty="0">
                <a:latin typeface="Century Schoolbook"/>
              </a:rPr>
              <a:t> </a:t>
            </a:r>
            <a:r>
              <a:rPr lang="pl-PL" sz="2400" b="1" dirty="0">
                <a:latin typeface="Century Schoolbook"/>
              </a:rPr>
              <a:t>pomoc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dla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osób</a:t>
            </a:r>
            <a:r>
              <a:rPr lang="en-US" sz="2400" b="1" dirty="0">
                <a:latin typeface="Century Schoolbook"/>
              </a:rPr>
              <a:t> z </a:t>
            </a:r>
            <a:r>
              <a:rPr lang="en-US" sz="2400" b="1" dirty="0" err="1">
                <a:latin typeface="Century Schoolbook"/>
              </a:rPr>
              <a:t>trwałym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uszkodzeniem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narządu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ruchu</a:t>
            </a:r>
            <a:r>
              <a:rPr lang="en-US" sz="2400" b="1" dirty="0">
                <a:latin typeface="Century Schoolbook"/>
              </a:rPr>
              <a:t>.  </a:t>
            </a:r>
            <a:r>
              <a:rPr lang="pl-PL" sz="2400" b="1" dirty="0">
                <a:latin typeface="Century Schoolbook"/>
              </a:rPr>
              <a:t>                                              R</a:t>
            </a:r>
            <a:r>
              <a:rPr lang="en-US" sz="2400" b="1" dirty="0" err="1">
                <a:latin typeface="Century Schoolbook"/>
              </a:rPr>
              <a:t>ozwiązania</a:t>
            </a:r>
            <a:r>
              <a:rPr lang="en-US" sz="2400" b="1" dirty="0">
                <a:latin typeface="Century Schoolbook"/>
              </a:rPr>
              <a:t> </a:t>
            </a:r>
            <a:r>
              <a:rPr lang="pl-PL" sz="2400" b="1" dirty="0">
                <a:latin typeface="Century Schoolbook"/>
              </a:rPr>
              <a:t>te </a:t>
            </a:r>
            <a:r>
              <a:rPr lang="en-US" sz="2400" b="1" dirty="0" err="1">
                <a:latin typeface="Century Schoolbook"/>
              </a:rPr>
              <a:t>zostały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oparte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na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analizie</a:t>
            </a:r>
            <a:r>
              <a:rPr lang="en-US" sz="2400" b="1" dirty="0">
                <a:latin typeface="Century Schoolbook"/>
              </a:rPr>
              <a:t> </a:t>
            </a:r>
            <a:r>
              <a:rPr lang="pl-PL" sz="2400" b="1" dirty="0">
                <a:latin typeface="Century Schoolbook"/>
              </a:rPr>
              <a:t>struktury </a:t>
            </a:r>
            <a:r>
              <a:rPr lang="en-US" sz="2400" b="1" dirty="0" err="1">
                <a:latin typeface="Century Schoolbook"/>
              </a:rPr>
              <a:t>zewnętrznego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pancerza</a:t>
            </a:r>
            <a:r>
              <a:rPr lang="en-US" sz="2400" b="1" dirty="0">
                <a:latin typeface="Century Schoolbook"/>
              </a:rPr>
              <a:t> </a:t>
            </a:r>
            <a:r>
              <a:rPr lang="en-US" sz="2400" b="1" dirty="0" err="1">
                <a:latin typeface="Century Schoolbook"/>
              </a:rPr>
              <a:t>stawonogów</a:t>
            </a:r>
            <a:r>
              <a:rPr lang="en-US" sz="2400" b="1" dirty="0">
                <a:latin typeface="Century Schoolbook"/>
              </a:rPr>
              <a:t>.</a:t>
            </a:r>
            <a:endParaRPr lang="pl-PL" sz="2400" dirty="0">
              <a:latin typeface="Century Schoolbook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6964562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515</Words>
  <Application>Microsoft Office PowerPoint</Application>
  <PresentationFormat>Panoramiczny</PresentationFormat>
  <Paragraphs>51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Century Schoolbook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Agnieszka Brym</cp:lastModifiedBy>
  <cp:revision>510</cp:revision>
  <dcterms:created xsi:type="dcterms:W3CDTF">2025-11-16T09:13:54Z</dcterms:created>
  <dcterms:modified xsi:type="dcterms:W3CDTF">2025-12-09T21:51:43Z</dcterms:modified>
</cp:coreProperties>
</file>