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309" r:id="rId4"/>
    <p:sldId id="293" r:id="rId5"/>
    <p:sldId id="294" r:id="rId6"/>
    <p:sldId id="295" r:id="rId7"/>
    <p:sldId id="298" r:id="rId8"/>
    <p:sldId id="297" r:id="rId9"/>
    <p:sldId id="296" r:id="rId10"/>
    <p:sldId id="303" r:id="rId11"/>
    <p:sldId id="302" r:id="rId12"/>
    <p:sldId id="304" r:id="rId13"/>
    <p:sldId id="305" r:id="rId14"/>
    <p:sldId id="306" r:id="rId15"/>
    <p:sldId id="307" r:id="rId16"/>
    <p:sldId id="308" r:id="rId17"/>
    <p:sldId id="29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4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E622FE-A5B2-45F9-A42B-4BC2F14ED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228" y="607210"/>
            <a:ext cx="10120744" cy="2521472"/>
          </a:xfrm>
          <a:noFill/>
          <a:effectLst>
            <a:outerShdw dist="38100" dir="12960000" algn="ctr" rotWithShape="0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pl-PL" sz="6500" dirty="0">
                <a:gradFill>
                  <a:gsLst>
                    <a:gs pos="72000">
                      <a:srgbClr val="2F4213"/>
                    </a:gs>
                    <a:gs pos="4400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Przyroda inspiracją człowieka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A21355-E790-4F11-9C9B-2A26A35D61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3178" y="4670612"/>
            <a:ext cx="9445644" cy="1200251"/>
          </a:xfrm>
          <a:effectLst>
            <a:outerShdw dir="5400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r>
              <a:rPr lang="pl-PL" dirty="0">
                <a:gradFill>
                  <a:gsLst>
                    <a:gs pos="8800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							WERONIKA</a:t>
            </a:r>
            <a:r>
              <a:rPr lang="pl-PL" dirty="0">
                <a:gradFill>
                  <a:gsLst>
                    <a:gs pos="4400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CZERNIA								</a:t>
            </a:r>
            <a:r>
              <a:rPr lang="pl-PL" sz="1400" dirty="0">
                <a:gradFill>
                  <a:gsLst>
                    <a:gs pos="7000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KLASA</a:t>
            </a:r>
            <a:r>
              <a:rPr lang="pl-PL" sz="1400" dirty="0">
                <a:gradFill>
                  <a:gsLst>
                    <a:gs pos="44000">
                      <a:schemeClr val="bg1"/>
                    </a:gs>
                    <a:gs pos="100000">
                      <a:schemeClr val="bg1">
                        <a:lumMod val="50000"/>
                        <a:lumOff val="5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VIII B</a:t>
            </a:r>
          </a:p>
        </p:txBody>
      </p:sp>
    </p:spTree>
    <p:extLst>
      <p:ext uri="{BB962C8B-B14F-4D97-AF65-F5344CB8AC3E}">
        <p14:creationId xmlns:p14="http://schemas.microsoft.com/office/powerpoint/2010/main" val="422194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CF6831FA-68F9-A358-2C8F-345766EA84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6616B0-B9F5-4348-0F9E-40F1F7143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Łopian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610914-05C5-497B-0815-C086EA98C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" y="1443318"/>
            <a:ext cx="9905998" cy="43732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Owoce łopianu pokryte są setkami malutkich haczyków, które z łatwością przyczepiają się do zwierzęcego futra i naszych ubrań.                          Drogą naśladownictwa powstały rzepy, które znalazły mnóstwo zastosowań w różnych dziedzinach naszego życia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C02BD2A-EB64-CE9A-9F3A-F71587974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823" y="4043980"/>
            <a:ext cx="2030049" cy="19113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1846D0C-7DAC-9313-8191-7FF875C3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5152" y="4043980"/>
            <a:ext cx="2077413" cy="19113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D39D91A-D1B1-1BEA-741F-C11CA9405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105" y="4043980"/>
            <a:ext cx="2103838" cy="1911325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1D41CAED-53FC-EC72-8BAE-2AF0E0388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600" y="4435987"/>
            <a:ext cx="1936327" cy="1658054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3207ABB3-F96E-5E48-9519-734D95393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9601" y="2963137"/>
            <a:ext cx="1987606" cy="13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1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C32A9C3-5AC6-7042-1632-B6B8E854D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56662C-DA25-7387-12E1-6D78BB68F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Liście roślin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02D763B-849A-2E81-DD8C-CC92C6E6D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" y="1443318"/>
            <a:ext cx="10567910" cy="43732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Fotosynteza zainspirowała wynalazców paneli słonecznych. Zdolność roślin do przekształcania światła słonecznego w energię chemiczną stała się podstawą dla technologii pozyskiwania energii ze słońca. Nowoczesne panele słoneczne są coraz bardziej efektywne dzięki zastosowaniu materiałów naśladujących strukturę liści.</a:t>
            </a:r>
          </a:p>
          <a:p>
            <a:pPr marL="457200" lvl="1" indent="0">
              <a:buNone/>
            </a:pPr>
            <a:r>
              <a:rPr lang="pl-PL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Naukowcy opracowali „sztuczne liście”, które mogą nie tylko generować energię, ale także produkować wodór, będący paliwem przyszłości.</a:t>
            </a:r>
          </a:p>
          <a:p>
            <a:pPr marL="457200" lvl="1" indent="0">
              <a:buNone/>
            </a:pP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52C46C5-8E2F-42B3-0026-C4FAFE44F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9802" y="4292082"/>
            <a:ext cx="3991063" cy="23910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DB77895-593B-EFFD-623C-F1700B215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92082"/>
            <a:ext cx="4475374" cy="233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60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CDA5A98-4337-D5B9-23EC-3BDB7E799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E30801-E6E3-6C3D-783A-087F5F54E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Wielbłąd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D435203-C842-A0CA-4EC2-B182EFE5A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" y="1810139"/>
            <a:ext cx="10567910" cy="400643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Wielbłądy regulują temperaturę ciała dzięki specjalnej strukturze skóry.            Te wyjątkowe właściwości zastosowano do projektowania tkanin i systemów chłodzenia w odzieży sportowej</a:t>
            </a: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D314448-46BF-A89E-4BE4-49594E06DC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65" y="3827094"/>
            <a:ext cx="4025742" cy="249906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509A078-C03E-5677-10F0-6D5119144E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930" y="3866989"/>
            <a:ext cx="2492529" cy="245916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230AAFE8-0B48-D9C6-2EBC-6EAD09C51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321" y="3866990"/>
            <a:ext cx="2057512" cy="245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5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57650DC-7B8E-DB9F-2925-E8355BB9A6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97F7F2-E6BB-0E66-F5D6-4E21D9C36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Pająk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8FA067F-C018-CB17-C08C-70BD17192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" y="1683719"/>
            <a:ext cx="9905998" cy="41328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Pajęczyny tkane przez pająki są lekkie, a jednocześnie bardzo wytrzymałe.</a:t>
            </a:r>
          </a:p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Architekci wykorzystują ich geometrię w konstrukcjach dachów i mostów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4C79FFD-7A00-5A74-F049-AB8FE79DF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79" y="4843583"/>
            <a:ext cx="2325811" cy="143266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EFA664E-26ED-3DAF-A105-4066E194C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8278" y="2987602"/>
            <a:ext cx="2325811" cy="161558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E12AB291-30EA-2162-203F-3729CF8EE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435" y="4843584"/>
            <a:ext cx="2204094" cy="143266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19D572B-D820-3D58-1BC2-4E2C2BBD7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1435" y="2987602"/>
            <a:ext cx="2149026" cy="161558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4B10FC7-0EFD-0F38-4196-4574FD0420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9252" y="3391432"/>
            <a:ext cx="4025085" cy="2660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67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B5E9769-BA7B-3ACD-A31F-89A76E1AC7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3F8B97-7ACC-E894-A4E3-6B502F973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Wieloryb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D45117-1BB0-FB36-3757-FC76A9710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102" y="1679510"/>
            <a:ext cx="10189029" cy="115699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Płetwy wieloryba mają guzki poprawiające przepływ wody.</a:t>
            </a:r>
          </a:p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Takie rozwiązanie zastosowano w projektowaniu bardziej efektywnych turbin</a:t>
            </a:r>
          </a:p>
          <a:p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0D68B44-66E1-AD94-9458-0B093E09E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07" y="3331028"/>
            <a:ext cx="3363892" cy="298224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B28795D-639C-EA59-1018-5BEA38032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1355" y="3331028"/>
            <a:ext cx="3363892" cy="306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0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B49F415-19DF-722E-A2F1-074AE62E6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A8F525-1814-0A5F-AA65-1810877D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Ślimak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B282AA3-79F4-8C48-6689-B09644C38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83" y="1443318"/>
            <a:ext cx="9324768" cy="437325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Śluz ślimaka regeneruje uszkodzenia skóry.</a:t>
            </a:r>
          </a:p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Zainspirowało to tworzenie farb i powłok, które „leczą” drobne zarysowania</a:t>
            </a: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CC8FE0F-3A27-F13F-F3E4-ADB15A1D0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524" y="3168819"/>
            <a:ext cx="4178277" cy="293894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CA22B23-623D-FD3A-BFD2-109DE03E2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195465"/>
            <a:ext cx="4467417" cy="291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347BF58D-AB0E-F056-2FCC-C921E240A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663D43-9112-4C3C-9046-AC6EF58A9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Ryby głębinowe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6F67E6-B2D4-36C3-B0C5-D4398C2F49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739" y="1716833"/>
            <a:ext cx="9632412" cy="409974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Ryby głębinowe mają oczy pochłaniające światło.</a:t>
            </a:r>
          </a:p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Technologia ta znalazła zastosowanie w ekranach i soczewkach optycznych</a:t>
            </a:r>
            <a:endParaRPr lang="pl-PL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E92784A-523A-36C2-7B64-091A050DE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065" y="3908715"/>
            <a:ext cx="3458771" cy="223425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D01D583-F863-F8F6-DA14-BDEE7856F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270" y="3014367"/>
            <a:ext cx="2346369" cy="172242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53CF84A-68C5-C921-77AB-2E45F1B6F0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3841" y="4873552"/>
            <a:ext cx="2319792" cy="169781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A2AF7D39-DB5B-A23E-6B00-7B8ACC70A6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142" y="3604138"/>
            <a:ext cx="2668721" cy="253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41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AF03E425-EBBB-8088-96DD-FCAE593A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705" y="609601"/>
            <a:ext cx="9898590" cy="986117"/>
          </a:xfrm>
        </p:spPr>
        <p:txBody>
          <a:bodyPr>
            <a:noAutofit/>
          </a:bodyPr>
          <a:lstStyle/>
          <a:p>
            <a:pPr algn="ctr"/>
            <a:b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0A798A3-50A1-E5A6-1A75-E947369B3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1FC43B69-267D-8A1B-484A-4296D1A3C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20" y="2131417"/>
            <a:ext cx="5182049" cy="2248095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868C5A6-23C5-2339-5DBD-E593B4BC1F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293" y="1865101"/>
            <a:ext cx="4395409" cy="3163657"/>
          </a:xfrm>
          <a:prstGeom prst="rect">
            <a:avLst/>
          </a:prstGeom>
        </p:spPr>
      </p:pic>
      <p:sp>
        <p:nvSpPr>
          <p:cNvPr id="19" name="Tytuł 3">
            <a:extLst>
              <a:ext uri="{FF2B5EF4-FFF2-40B4-BE49-F238E27FC236}">
                <a16:creationId xmlns:a16="http://schemas.microsoft.com/office/drawing/2014/main" id="{709E62BB-9C2B-7D18-6E58-8CF08CB75448}"/>
              </a:ext>
            </a:extLst>
          </p:cNvPr>
          <p:cNvSpPr txBox="1">
            <a:spLocks/>
          </p:cNvSpPr>
          <p:nvPr/>
        </p:nvSpPr>
        <p:spPr>
          <a:xfrm>
            <a:off x="1534112" y="5298141"/>
            <a:ext cx="9898590" cy="9861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500" dirty="0">
                <a:solidFill>
                  <a:schemeClr val="bg1"/>
                </a:solidFill>
                <a:latin typeface="Tw Cen MT Condensed" panose="020B0606020104020203" pitchFamily="34" charset="-18"/>
                <a:cs typeface="Times New Roman" panose="02020603050405020304" pitchFamily="18" charset="0"/>
              </a:rPr>
              <a:t>„Wpatrz się głęboko, głęboko w przyrodę, a wtedy wszystko lepiej zrozumiesz.”</a:t>
            </a:r>
          </a:p>
          <a:p>
            <a:pPr algn="r"/>
            <a:endParaRPr lang="pl-PL" sz="1500" dirty="0">
              <a:solidFill>
                <a:schemeClr val="bg1"/>
              </a:solidFill>
              <a:latin typeface="Tw Cen MT Condensed" panose="020B0606020104020203" pitchFamily="34" charset="-18"/>
              <a:cs typeface="Times New Roman" panose="02020603050405020304" pitchFamily="18" charset="0"/>
            </a:endParaRPr>
          </a:p>
          <a:p>
            <a:pPr algn="r"/>
            <a:r>
              <a:rPr lang="pl-PL" sz="1500" dirty="0">
                <a:solidFill>
                  <a:schemeClr val="bg1"/>
                </a:solidFill>
                <a:latin typeface="Tw Cen MT Condensed" panose="020B0606020104020203" pitchFamily="34" charset="-18"/>
                <a:cs typeface="Times New Roman" panose="02020603050405020304" pitchFamily="18" charset="0"/>
              </a:rPr>
              <a:t>Albert Einstein</a:t>
            </a:r>
          </a:p>
        </p:txBody>
      </p:sp>
    </p:spTree>
    <p:extLst>
      <p:ext uri="{BB962C8B-B14F-4D97-AF65-F5344CB8AC3E}">
        <p14:creationId xmlns:p14="http://schemas.microsoft.com/office/powerpoint/2010/main" val="3300889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82857F-59EF-40B3-AA49-6133F793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Przyroda inspiracją człowieka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8A3C4E9-9B63-4AFC-A6E5-6C21D1D27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3382" y="1443318"/>
            <a:ext cx="9572193" cy="4697506"/>
          </a:xfrm>
        </p:spPr>
        <p:txBody>
          <a:bodyPr>
            <a:normAutofit fontScale="55000" lnSpcReduction="20000"/>
          </a:bodyPr>
          <a:lstStyle/>
          <a:p>
            <a:pPr marL="457200" lvl="1" indent="0">
              <a:buNone/>
            </a:pPr>
            <a:r>
              <a:rPr lang="pl-PL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Biomimetyka</a:t>
            </a:r>
          </a:p>
          <a:p>
            <a:pPr marL="457200" lvl="1" indent="0">
              <a:buNone/>
            </a:pPr>
            <a:r>
              <a:rPr lang="pl-PL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interdyscyplinarna dziedzina nauki i inżynierii, która polega na naśladowaniu rozwiązań występujących w naturze w celu tworzenia innowacyjnych technologii, materiałów i systemów mających zastosowanie w życiu człowieka </a:t>
            </a:r>
          </a:p>
          <a:p>
            <a:pPr marL="457200" lvl="1" indent="0">
              <a:buNone/>
            </a:pPr>
            <a:r>
              <a:rPr lang="pl-PL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dokładnie oznacza biomimetyka?</a:t>
            </a:r>
          </a:p>
          <a:p>
            <a:pPr marL="457200" lvl="1" indent="0">
              <a:buNone/>
            </a:pPr>
            <a:r>
              <a:rPr lang="pl-PL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Pochodzenie nazwy: Wywodzi się z greckich słów bios (życie) i mimesis (naśladowanie)</a:t>
            </a:r>
          </a:p>
          <a:p>
            <a:pPr marL="457200" lvl="1" indent="0">
              <a:buNone/>
            </a:pPr>
            <a:r>
              <a:rPr lang="pl-PL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</a:t>
            </a:r>
          </a:p>
          <a:p>
            <a:pPr marL="457200" lvl="1" indent="0">
              <a:buNone/>
            </a:pPr>
            <a:r>
              <a:rPr lang="pl-PL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Zrozumienie mechanizmów biologicznych i ich zastosowanie w projektowaniu produktów, struktur czy procesów technologicznych</a:t>
            </a:r>
          </a:p>
          <a:p>
            <a:pPr marL="457200" lvl="1" indent="0">
              <a:buNone/>
            </a:pPr>
            <a:r>
              <a:rPr lang="pl-PL" sz="3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Zakres</a:t>
            </a:r>
          </a:p>
          <a:p>
            <a:pPr marL="457200" lvl="1" indent="0">
              <a:buNone/>
            </a:pPr>
            <a:r>
              <a:rPr lang="pl-PL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Obejmuje obserwację organizmów żywych - ich budowy, funkcji, sposobów adaptacji -        i przenoszeniem tych rozwiązań do takich dziedzin jak medycyna, elektronika, budownictwo czy robotyka</a:t>
            </a: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9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74AC0277-B376-C71F-3452-D508BFF56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48A23C-1553-3D94-56FC-0136B4ED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Rekin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3AD10C0-ACAA-AD18-0D29-2F0E324F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448" y="1670180"/>
            <a:ext cx="10077061" cy="14416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Kostiumy pływackie naśladujące strukturą skórę rekina - minimalizują opór wody oraz nadają ciału opływowość, tym samym zwiększając prędkość ruchu pływaka</a:t>
            </a: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8232192-135C-DD56-3D9C-9975EA7D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0131" y="3303038"/>
            <a:ext cx="2483222" cy="291871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376CED3-128C-3B1B-77A2-36D37837C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153" y="3303037"/>
            <a:ext cx="1778389" cy="291871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645462D-E193-0300-E125-12EA0869D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980" y="3746212"/>
            <a:ext cx="4006350" cy="24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58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5310EA3-6E9F-DEF1-FCF7-B8B4BBFC2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889457-5762-EADE-F8F9-93EC5B1A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Termity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DBDF16B-E9A3-4F41-65A9-40EE074FEC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3" y="1819469"/>
            <a:ext cx="10490606" cy="399710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Systemy wentylacji budynków wzorowane na budowlach termitów - utrzymują stabilny klimat wewnętrzny pomimo wahań temperatury zewnętrznej,             np. budynek Eastgate w Zimbabwe (Afryka)</a:t>
            </a: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0F347FE-CC41-F611-833B-D8C874C08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88" y="3900533"/>
            <a:ext cx="5571016" cy="229849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385CFCF0-C73D-08BA-AE40-C524C9F11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308" y="3874460"/>
            <a:ext cx="3772147" cy="229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09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4A01BE5-ADE2-AE7D-40B0-4E98AC6DE6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17F711-8207-74DD-2B71-AC2EF6C5E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Lotos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872BFE-5E40-34A9-D8CB-6BBF3CC6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152" y="1577002"/>
            <a:ext cx="10476153" cy="42395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Liście lotosu pozostają czyste, mimo że występują w błotnistych wodach - dzięki unikalnej powierzchni o </a:t>
            </a:r>
            <a:r>
              <a:rPr lang="pl-PL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mikroteksturze</a:t>
            </a: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odpychającej wodę i brud.   Takie hydrofobowe rozwiązanie zostało zaadaptowane do samoczyszczących się powierzchni i farb, dzięki czemu pozostają wolne od brudu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119D0BF-670A-3EAB-0EA5-52A410C60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0" y="3883001"/>
            <a:ext cx="3911237" cy="22752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55B29171-FF3C-D2A6-2E2F-AE50A7FB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0906" y="3696466"/>
            <a:ext cx="2061881" cy="131662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2F5DB09-9751-87E1-E092-E2ED44AFE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905" y="5146773"/>
            <a:ext cx="2061881" cy="133960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473F8AD-CD05-2E98-DD5E-67944D779E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8565" y="3890752"/>
            <a:ext cx="2506824" cy="227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61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F619D0-9272-9CD4-045D-85D16FC876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3AD707-73F3-8271-770F-45FF60068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Gekon</a:t>
            </a:r>
            <a:endParaRPr lang="pl-PL" b="1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524DC3-2AF7-2A89-7060-BD293B2A0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514" y="1576873"/>
            <a:ext cx="10898155" cy="403875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Gekony mogą bez wysiłku wspinać się po ścianach dzięki milionom maleńkich włosków na stopach. Ta niezwykła zdolność zainspirowała opracowanie „taśmy gekona” - suchego kleju, który naśladuje stopy gekona, umożliwiając szereg zastosowań, od robotyki po nowy sprzęt wspinaczkowy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4007FD4-B523-1F43-6B80-B7FB1090C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578" y="3806890"/>
            <a:ext cx="3790119" cy="25316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C328934-82A3-6755-B9B1-03A5E4E60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0409" y="3291518"/>
            <a:ext cx="2272013" cy="160495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C5F1D44-9657-60AE-6F79-78C959C2A8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2798" y="4992270"/>
            <a:ext cx="2286636" cy="1604957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77863590-8387-1C6E-3494-A0F77361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284" y="4093996"/>
            <a:ext cx="3408317" cy="19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1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A937B38-ED91-CE45-02F8-338FCAE97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AC1281-6743-A945-58A6-BB77A6CAE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Niedźwiedź polarny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040B3B-E9DF-D302-192A-551342A4F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078" y="1744824"/>
            <a:ext cx="9651073" cy="407174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Odzież ochronna, przede wszystkim zimowe kombinezony i kurtki, które efektywnie zatrzymują ciepło – kopiują termoizolacyjne pokrycie ciała niedźwiedzia polarnego</a:t>
            </a:r>
          </a:p>
          <a:p>
            <a:pPr marL="457200" lvl="1" indent="0">
              <a:buNone/>
            </a:pPr>
            <a:endParaRPr lang="pl-PL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87634DB-AE85-FC34-1047-29C90B6C4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474" y="3785574"/>
            <a:ext cx="3844644" cy="238757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58D8627-A258-40AE-23C1-F73134E0B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85574"/>
            <a:ext cx="4072395" cy="242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67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4738FF57-EAFF-E451-A701-D3D9DDFD50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13396-4484-3F9D-122A-C6932DD83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Ośmiornica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CFEF5F-8BC0-E166-1B51-4AA41E866A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763" y="1707502"/>
            <a:ext cx="9716388" cy="410907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Napęd odrzutowy- inspiracją były ośmiornice i sposób w jaki wypychają wodę podczas poruszania się</a:t>
            </a: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F6D018-BBD4-DDC1-6005-EDF2A8EC3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117" y="3116036"/>
            <a:ext cx="5057766" cy="277518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CD88F57C-F790-3C1C-147C-D414E78F5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065" y="3116036"/>
            <a:ext cx="4015723" cy="277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17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DD43BB0-B902-ECED-D3AA-C8275FDA8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8BA934-D55C-2EBE-4241-F47C6B41B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065" y="394923"/>
            <a:ext cx="9905998" cy="1048395"/>
          </a:xfrm>
        </p:spPr>
        <p:txBody>
          <a:bodyPr/>
          <a:lstStyle/>
          <a:p>
            <a:pPr algn="ctr"/>
            <a:r>
              <a:rPr lang="pl-PL" sz="5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Zimorodek</a:t>
            </a:r>
            <a:r>
              <a:rPr lang="pl-PL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0C8419-1B4D-ABD9-E6EA-A302C1A0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2351" y="1698171"/>
            <a:ext cx="9445800" cy="411840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Dziób zimorodka jest idealnie wyprofilowany do nurkowania w wodzie z minimalnym pluskiem. Ten patent zainspirował inżynierów do przeprojektowania dziobów pociągów dużych prędkości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pl-PL" sz="3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b="0" i="0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3F6B9FB-84CD-598E-DA9A-281F7F347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575" y="3629945"/>
            <a:ext cx="4046029" cy="237181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3873BE1-4A3C-CAE1-FCFF-786C7270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889" y="3629944"/>
            <a:ext cx="4262262" cy="237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439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1439</TotalTime>
  <Words>552</Words>
  <Application>Microsoft Office PowerPoint</Application>
  <PresentationFormat>Panoramiczny</PresentationFormat>
  <Paragraphs>56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Tw Cen MT</vt:lpstr>
      <vt:lpstr>Tw Cen MT Condensed</vt:lpstr>
      <vt:lpstr>Obwód</vt:lpstr>
      <vt:lpstr>Przyroda inspiracją człowieka</vt:lpstr>
      <vt:lpstr>Przyroda inspiracją człowieka </vt:lpstr>
      <vt:lpstr>Rekin </vt:lpstr>
      <vt:lpstr>Termity </vt:lpstr>
      <vt:lpstr>Lotos </vt:lpstr>
      <vt:lpstr>Gekon</vt:lpstr>
      <vt:lpstr>Niedźwiedź polarny </vt:lpstr>
      <vt:lpstr>Ośmiornica </vt:lpstr>
      <vt:lpstr>Zimorodek </vt:lpstr>
      <vt:lpstr>Łopian </vt:lpstr>
      <vt:lpstr>Liście roślin </vt:lpstr>
      <vt:lpstr>Wielbłąd </vt:lpstr>
      <vt:lpstr>Pająk </vt:lpstr>
      <vt:lpstr>Wieloryb </vt:lpstr>
      <vt:lpstr>Ślimak </vt:lpstr>
      <vt:lpstr>Ryby głębinowe </vt:lpstr>
      <vt:lpstr> 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Weronika Czernia</dc:creator>
  <cp:lastModifiedBy>Bartosz Zawieja</cp:lastModifiedBy>
  <cp:revision>215</cp:revision>
  <dcterms:created xsi:type="dcterms:W3CDTF">2021-10-14T16:52:05Z</dcterms:created>
  <dcterms:modified xsi:type="dcterms:W3CDTF">2025-11-05T18:39:00Z</dcterms:modified>
</cp:coreProperties>
</file>