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62" r:id="rId3"/>
    <p:sldId id="276" r:id="rId4"/>
    <p:sldId id="258" r:id="rId5"/>
    <p:sldId id="277" r:id="rId6"/>
    <p:sldId id="259" r:id="rId7"/>
    <p:sldId id="288" r:id="rId8"/>
    <p:sldId id="260" r:id="rId9"/>
    <p:sldId id="261" r:id="rId10"/>
    <p:sldId id="285" r:id="rId11"/>
    <p:sldId id="263" r:id="rId12"/>
    <p:sldId id="286" r:id="rId13"/>
    <p:sldId id="264" r:id="rId14"/>
    <p:sldId id="265" r:id="rId15"/>
    <p:sldId id="266" r:id="rId16"/>
    <p:sldId id="267" r:id="rId17"/>
    <p:sldId id="287" r:id="rId18"/>
    <p:sldId id="268" r:id="rId19"/>
    <p:sldId id="269" r:id="rId20"/>
    <p:sldId id="290" r:id="rId21"/>
    <p:sldId id="270" r:id="rId22"/>
    <p:sldId id="282" r:id="rId23"/>
    <p:sldId id="289" r:id="rId24"/>
    <p:sldId id="271" r:id="rId25"/>
    <p:sldId id="291" r:id="rId2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1" autoAdjust="0"/>
    <p:restoredTop sz="94660"/>
  </p:normalViewPr>
  <p:slideViewPr>
    <p:cSldViewPr>
      <p:cViewPr varScale="1">
        <p:scale>
          <a:sx n="98" d="100"/>
          <a:sy n="98" d="100"/>
        </p:scale>
        <p:origin x="11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E6297-2C83-4137-ABD2-D2FC8D3B6294}" type="datetimeFigureOut">
              <a:rPr lang="pl-PL" smtClean="0"/>
              <a:pPr/>
              <a:t>2014-07-01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F815FF0-73FD-4D02-868E-948F6BFA84A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E6297-2C83-4137-ABD2-D2FC8D3B6294}" type="datetimeFigureOut">
              <a:rPr lang="pl-PL" smtClean="0"/>
              <a:pPr/>
              <a:t>2014-07-01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15FF0-73FD-4D02-868E-948F6BFA84A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Prostokąt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Łącznik prosty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0F815FF0-73FD-4D02-868E-948F6BFA84A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E6297-2C83-4137-ABD2-D2FC8D3B6294}" type="datetimeFigureOut">
              <a:rPr lang="pl-PL" smtClean="0"/>
              <a:pPr/>
              <a:t>2014-07-01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E6297-2C83-4137-ABD2-D2FC8D3B6294}" type="datetimeFigureOut">
              <a:rPr lang="pl-PL" smtClean="0"/>
              <a:pPr/>
              <a:t>2014-07-01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F815FF0-73FD-4D02-868E-948F6BFA84A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3" name="Prostokąt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Prostokąt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E6297-2C83-4137-ABD2-D2FC8D3B6294}" type="datetimeFigureOut">
              <a:rPr lang="pl-PL" smtClean="0"/>
              <a:pPr/>
              <a:t>2014-07-01</a:t>
            </a:fld>
            <a:endParaRPr lang="pl-PL"/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F815FF0-73FD-4D02-868E-948F6BFA84A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DDE6297-2C83-4137-ABD2-D2FC8D3B6294}" type="datetimeFigureOut">
              <a:rPr lang="pl-PL" smtClean="0"/>
              <a:pPr/>
              <a:t>2014-07-01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15FF0-73FD-4D02-868E-948F6BFA84A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Symbol zastępczy zawartości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2" name="Symbol zastępczy zawartości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Łącznik prosty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Prostokąt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Prostokąt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Prostokąt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rostokąt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E6297-2C83-4137-ABD2-D2FC8D3B6294}" type="datetimeFigureOut">
              <a:rPr lang="pl-PL" smtClean="0"/>
              <a:pPr/>
              <a:t>2014-07-01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pl-PL"/>
          </a:p>
        </p:txBody>
      </p:sp>
      <p:sp>
        <p:nvSpPr>
          <p:cNvPr id="15" name="Łącznik prosty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Symbol zastępczy zawartości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6" name="Symbol zastępczy zawartości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Elipsa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a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0F815FF0-73FD-4D02-868E-948F6BFA84A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3" name="Tytuł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E6297-2C83-4137-ABD2-D2FC8D3B6294}" type="datetimeFigureOut">
              <a:rPr lang="pl-PL" smtClean="0"/>
              <a:pPr/>
              <a:t>2014-07-01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0F815FF0-73FD-4D02-868E-948F6BFA84A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Prostokąt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Prostokąt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E6297-2C83-4137-ABD2-D2FC8D3B6294}" type="datetimeFigureOut">
              <a:rPr lang="pl-PL" smtClean="0"/>
              <a:pPr/>
              <a:t>2014-07-01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F815FF0-73FD-4D02-868E-948F6BFA84A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ostokąt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Prostokąt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Symbol zastępczy zawartości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F815FF0-73FD-4D02-868E-948F6BFA84A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1" name="Prostokąt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E6297-2C83-4137-ABD2-D2FC8D3B6294}" type="datetimeFigureOut">
              <a:rPr lang="pl-PL" smtClean="0"/>
              <a:pPr/>
              <a:t>2014-07-01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Łącznik prosty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Prostokąt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0F815FF0-73FD-4D02-868E-948F6BFA84A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22" name="Prostokąt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DDE6297-2C83-4137-ABD2-D2FC8D3B6294}" type="datetimeFigureOut">
              <a:rPr lang="pl-PL" smtClean="0"/>
              <a:pPr/>
              <a:t>2014-07-01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DDE6297-2C83-4137-ABD2-D2FC8D3B6294}" type="datetimeFigureOut">
              <a:rPr lang="pl-PL" smtClean="0"/>
              <a:pPr/>
              <a:t>2014-07-01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F815FF0-73FD-4D02-868E-948F6BFA84A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628800"/>
            <a:ext cx="8229600" cy="2808312"/>
          </a:xfrm>
        </p:spPr>
        <p:txBody>
          <a:bodyPr>
            <a:normAutofit/>
          </a:bodyPr>
          <a:lstStyle/>
          <a:p>
            <a:r>
              <a:rPr lang="pl-PL" dirty="0" smtClean="0">
                <a:ln>
                  <a:solidFill>
                    <a:srgbClr val="7030A0"/>
                  </a:solidFill>
                </a:ln>
              </a:rPr>
              <a:t>KRONIKA SKO</a:t>
            </a:r>
            <a:br>
              <a:rPr lang="pl-PL" dirty="0" smtClean="0">
                <a:ln>
                  <a:solidFill>
                    <a:srgbClr val="7030A0"/>
                  </a:solidFill>
                </a:ln>
              </a:rPr>
            </a:br>
            <a:r>
              <a:rPr lang="pl-PL" dirty="0" smtClean="0">
                <a:ln>
                  <a:solidFill>
                    <a:srgbClr val="7030A0"/>
                  </a:solidFill>
                </a:ln>
              </a:rPr>
              <a:t>UCZNÓW KLAS DRUGICH SP NR 3</a:t>
            </a:r>
            <a:br>
              <a:rPr lang="pl-PL" dirty="0" smtClean="0">
                <a:ln>
                  <a:solidFill>
                    <a:srgbClr val="7030A0"/>
                  </a:solidFill>
                </a:ln>
              </a:rPr>
            </a:br>
            <a:r>
              <a:rPr lang="pl-PL" dirty="0" smtClean="0">
                <a:ln>
                  <a:solidFill>
                    <a:srgbClr val="7030A0"/>
                  </a:solidFill>
                </a:ln>
              </a:rPr>
              <a:t>W OZIMKU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Agata\Desktop\1521989_578351365580826_1060168443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2575"/>
            <a:ext cx="3672407" cy="3752850"/>
          </a:xfrm>
          <a:prstGeom prst="rect">
            <a:avLst/>
          </a:prstGeom>
          <a:noFill/>
        </p:spPr>
      </p:pic>
      <p:pic>
        <p:nvPicPr>
          <p:cNvPr id="43011" name="Picture 3" descr="C:\Users\Agata\Desktop\1560616_578512288898067_1116439966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628800"/>
            <a:ext cx="4434086" cy="3626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1752" y="0"/>
            <a:ext cx="8590728" cy="1196752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Konkurs plastyczny "Oszczędzaj w SKO"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3779912" y="2136339"/>
            <a:ext cx="49685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/>
              <a:t>Członkowie SKO wzięli udział w konkursie plastycznym o tematyce oszczędzania pieniędzy.</a:t>
            </a:r>
          </a:p>
          <a:p>
            <a:pPr algn="just"/>
            <a:r>
              <a:rPr lang="pl-PL" dirty="0"/>
              <a:t>Dzieci wykonywały plakaty dowolną techniką, a następnie poprzez głosowanie wybierały najciekawsze z nich. Z każdej klasy wybrano po dwóch laureatów. </a:t>
            </a:r>
          </a:p>
        </p:txBody>
      </p:sp>
      <p:pic>
        <p:nvPicPr>
          <p:cNvPr id="10241" name="Picture 1" descr="C:\Users\Agata\Desktop\Zdjęcie01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72816"/>
            <a:ext cx="3600399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Agata\Desktop\Zdjęcie01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3960440" cy="2592287"/>
          </a:xfrm>
          <a:prstGeom prst="rect">
            <a:avLst/>
          </a:prstGeom>
          <a:noFill/>
        </p:spPr>
      </p:pic>
      <p:pic>
        <p:nvPicPr>
          <p:cNvPr id="44035" name="Picture 3" descr="C:\Users\Agata\Desktop\Zdjęcie01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3573016"/>
            <a:ext cx="5616624" cy="2763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0"/>
            <a:ext cx="8534400" cy="1196752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Skarbonki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4716016" y="2636912"/>
            <a:ext cx="3600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/>
              <a:t>Uczniowie </a:t>
            </a:r>
            <a:r>
              <a:rPr lang="pl-PL" dirty="0" smtClean="0"/>
              <a:t>klasy II „a” robili </a:t>
            </a:r>
            <a:r>
              <a:rPr lang="pl-PL" dirty="0"/>
              <a:t>skarbonki z dowolnych materiałów.</a:t>
            </a:r>
          </a:p>
          <a:p>
            <a:pPr algn="just"/>
            <a:r>
              <a:rPr lang="pl-PL" dirty="0"/>
              <a:t>Dzieci wykazały się dużą pomysłowością. Na wystawce prac znalazły się skarbonki różnych kształtów. Były rakiety, ozdobione plastikowe butelki. Znalazła się również różowa tradycyjna  świnka.</a:t>
            </a:r>
          </a:p>
        </p:txBody>
      </p:sp>
      <p:pic>
        <p:nvPicPr>
          <p:cNvPr id="9218" name="Picture 2" descr="C:\Users\Agata\Desktop\Zdjęcie01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132856"/>
            <a:ext cx="4204725" cy="3153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1752" y="0"/>
            <a:ext cx="8534400" cy="1340768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Zbiórka nakrętek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4283968" y="2420888"/>
            <a:ext cx="367240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/>
              <a:t>W szkole od kilku lat prowadzona jest zbiórka nakrętek, do której bardzo chętnie włączają się uczniowie klas młodszych.</a:t>
            </a:r>
          </a:p>
          <a:p>
            <a:pPr algn="just"/>
            <a:r>
              <a:rPr lang="pl-PL" dirty="0"/>
              <a:t>Dzieci, które przynoszą ich ponad 1000 nagradzane są </a:t>
            </a:r>
            <a:r>
              <a:rPr lang="pl-PL" dirty="0" smtClean="0"/>
              <a:t>słodyczami dwa razy w roku. Uczniowie przynoszą również szkło </a:t>
            </a:r>
          </a:p>
          <a:p>
            <a:pPr algn="just"/>
            <a:r>
              <a:rPr lang="pl-PL" dirty="0" smtClean="0"/>
              <a:t>i makulaturę.</a:t>
            </a:r>
            <a:endParaRPr lang="pl-PL" dirty="0"/>
          </a:p>
        </p:txBody>
      </p:sp>
      <p:pic>
        <p:nvPicPr>
          <p:cNvPr id="8193" name="Picture 1" descr="C:\Users\Agata\Desktop\Zdjęcie01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060848"/>
            <a:ext cx="3600400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184176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Najbardziej aktywni uczniowie w oszczędzaniu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251520" y="1844824"/>
            <a:ext cx="403244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/>
              <a:t>Uczniowie klas drugich bardzo chętnie składają swoje oszczędności na książeczkach SKO.</a:t>
            </a:r>
          </a:p>
          <a:p>
            <a:pPr algn="just"/>
            <a:r>
              <a:rPr lang="pl-PL" dirty="0"/>
              <a:t>Na szczególne wyróżnienie zasługują:</a:t>
            </a:r>
          </a:p>
          <a:p>
            <a:r>
              <a:rPr lang="pl-PL" dirty="0"/>
              <a:t>     Wojtek Żaczek – klasa </a:t>
            </a:r>
            <a:r>
              <a:rPr lang="pl-PL" dirty="0" err="1"/>
              <a:t>II”a</a:t>
            </a:r>
            <a:r>
              <a:rPr lang="pl-PL" dirty="0"/>
              <a:t>”</a:t>
            </a:r>
          </a:p>
          <a:p>
            <a:r>
              <a:rPr lang="pl-PL" dirty="0"/>
              <a:t>     Zuzia </a:t>
            </a:r>
            <a:r>
              <a:rPr lang="pl-PL" dirty="0" err="1"/>
              <a:t>Grejnel</a:t>
            </a:r>
            <a:r>
              <a:rPr lang="pl-PL" dirty="0"/>
              <a:t> – klasa </a:t>
            </a:r>
            <a:r>
              <a:rPr lang="pl-PL" dirty="0" err="1"/>
              <a:t>II”b</a:t>
            </a:r>
            <a:r>
              <a:rPr lang="pl-PL" dirty="0"/>
              <a:t>”</a:t>
            </a:r>
          </a:p>
          <a:p>
            <a:r>
              <a:rPr lang="pl-PL" dirty="0"/>
              <a:t>     Wiktoria Kasprzycka – klasa </a:t>
            </a:r>
            <a:r>
              <a:rPr lang="pl-PL" dirty="0" err="1"/>
              <a:t>II”b</a:t>
            </a:r>
            <a:r>
              <a:rPr lang="pl-PL" dirty="0"/>
              <a:t>”</a:t>
            </a:r>
          </a:p>
          <a:p>
            <a:r>
              <a:rPr lang="pl-PL" dirty="0"/>
              <a:t>     Jakub Olbrot – klasa </a:t>
            </a:r>
            <a:r>
              <a:rPr lang="pl-PL" dirty="0" err="1"/>
              <a:t>II”a</a:t>
            </a:r>
            <a:r>
              <a:rPr lang="pl-PL" dirty="0"/>
              <a:t>”</a:t>
            </a:r>
          </a:p>
          <a:p>
            <a:r>
              <a:rPr lang="pl-PL" dirty="0"/>
              <a:t>    </a:t>
            </a:r>
            <a:r>
              <a:rPr lang="pl-PL" dirty="0" smtClean="0"/>
              <a:t> </a:t>
            </a:r>
            <a:r>
              <a:rPr lang="pl-PL" dirty="0"/>
              <a:t>Wiktoria Olbrot – klasa </a:t>
            </a:r>
            <a:r>
              <a:rPr lang="pl-PL" dirty="0" err="1"/>
              <a:t>II"a</a:t>
            </a:r>
            <a:r>
              <a:rPr lang="pl-PL" dirty="0"/>
              <a:t>"</a:t>
            </a:r>
          </a:p>
        </p:txBody>
      </p:sp>
      <p:pic>
        <p:nvPicPr>
          <p:cNvPr id="7169" name="Picture 1" descr="C:\Users\Agata\Desktop\Zdjęcie01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2128" y="1916832"/>
            <a:ext cx="3936437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256184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Konkurs "SKO spełnia moje marzenia"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1043608" y="1997839"/>
            <a:ext cx="7200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Celem konkursu było wyłonienie uczniów mających dużą wiedzę o SKO, </a:t>
            </a:r>
            <a:r>
              <a:rPr lang="pl-PL" dirty="0" smtClean="0"/>
              <a:t> </a:t>
            </a:r>
            <a:r>
              <a:rPr lang="pl-PL" dirty="0"/>
              <a:t>zachęcenie dzieci do oszczędzania oraz poszerzenie wiedzy uczniów  związanej z tą tematyką.</a:t>
            </a:r>
          </a:p>
          <a:p>
            <a:r>
              <a:rPr lang="pl-PL" dirty="0" err="1"/>
              <a:t>Lauteatami</a:t>
            </a:r>
            <a:r>
              <a:rPr lang="pl-PL" dirty="0"/>
              <a:t> zostali:</a:t>
            </a:r>
          </a:p>
          <a:p>
            <a:r>
              <a:rPr lang="pl-PL" dirty="0"/>
              <a:t>Będkowski Franek,</a:t>
            </a:r>
          </a:p>
          <a:p>
            <a:r>
              <a:rPr lang="pl-PL" dirty="0"/>
              <a:t>Olszewska Oliwia,</a:t>
            </a:r>
          </a:p>
          <a:p>
            <a:r>
              <a:rPr lang="pl-PL" dirty="0" err="1"/>
              <a:t>Redas</a:t>
            </a:r>
            <a:r>
              <a:rPr lang="pl-PL" dirty="0"/>
              <a:t> Karolina,</a:t>
            </a:r>
          </a:p>
          <a:p>
            <a:r>
              <a:rPr lang="pl-PL" dirty="0"/>
              <a:t>Widok Oliwia</a:t>
            </a:r>
          </a:p>
        </p:txBody>
      </p:sp>
      <p:pic>
        <p:nvPicPr>
          <p:cNvPr id="6145" name="Picture 1" descr="C:\Users\Agata\Desktop\Zdjęcie01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2942946"/>
            <a:ext cx="4372744" cy="32795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Agata\Desktop\Zdjęcie01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4248472" cy="3384376"/>
          </a:xfrm>
          <a:prstGeom prst="rect">
            <a:avLst/>
          </a:prstGeom>
          <a:noFill/>
        </p:spPr>
      </p:pic>
      <p:pic>
        <p:nvPicPr>
          <p:cNvPr id="45059" name="Picture 3" descr="C:\Users\Agata\Desktop\Zdjęcie01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5076054" y="2420890"/>
            <a:ext cx="3456388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Jak przechowywano pieniądze dawniej i dziś</a:t>
            </a: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467544" y="1772816"/>
            <a:ext cx="43924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/>
              <a:t>Uczniowie klas drugich obejrzeli film o sposobach przechowywania pieniędzy dawniej i dziś.</a:t>
            </a:r>
          </a:p>
          <a:p>
            <a:pPr algn="just"/>
            <a:r>
              <a:rPr lang="pl-PL" dirty="0"/>
              <a:t>Dowiedzieli się, </a:t>
            </a:r>
            <a:r>
              <a:rPr lang="pl-PL" dirty="0" smtClean="0"/>
              <a:t>że  </a:t>
            </a:r>
            <a:r>
              <a:rPr lang="pl-PL" dirty="0"/>
              <a:t>najbezpieczniejszy </a:t>
            </a:r>
            <a:r>
              <a:rPr lang="pl-PL" dirty="0" smtClean="0"/>
              <a:t>sposób, </a:t>
            </a:r>
            <a:r>
              <a:rPr lang="pl-PL" dirty="0"/>
              <a:t>to trzymanie ich na lokatach </a:t>
            </a:r>
            <a:endParaRPr lang="pl-PL" dirty="0" smtClean="0"/>
          </a:p>
          <a:p>
            <a:pPr algn="just"/>
            <a:r>
              <a:rPr lang="pl-PL" dirty="0" smtClean="0"/>
              <a:t>w </a:t>
            </a:r>
            <a:r>
              <a:rPr lang="pl-PL" dirty="0"/>
              <a:t>banku.</a:t>
            </a:r>
          </a:p>
        </p:txBody>
      </p:sp>
      <p:pic>
        <p:nvPicPr>
          <p:cNvPr id="5121" name="Picture 1" descr="C:\Users\Agata\Desktop\pieniądz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276872"/>
            <a:ext cx="4032448" cy="3384376"/>
          </a:xfrm>
          <a:prstGeom prst="rect">
            <a:avLst/>
          </a:prstGeom>
          <a:noFill/>
        </p:spPr>
      </p:pic>
      <p:pic>
        <p:nvPicPr>
          <p:cNvPr id="5122" name="Picture 2" descr="C:\Users\Agata\Desktop\Bez tytułu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3501008"/>
            <a:ext cx="4634390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04016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Pomagamy innym</a:t>
            </a:r>
            <a:br>
              <a:rPr lang="pl-PL" dirty="0" smtClean="0"/>
            </a:br>
            <a:endParaRPr lang="pl-PL" dirty="0" smtClean="0"/>
          </a:p>
        </p:txBody>
      </p:sp>
      <p:sp>
        <p:nvSpPr>
          <p:cNvPr id="3" name="Prostokąt 2"/>
          <p:cNvSpPr/>
          <p:nvPr/>
        </p:nvSpPr>
        <p:spPr>
          <a:xfrm>
            <a:off x="179512" y="1844824"/>
            <a:ext cx="48245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Członkowie SKO bardzo chętnie pomagają innym włączając się do wszystkich akcji szkolnego wolontariatu.</a:t>
            </a:r>
          </a:p>
          <a:p>
            <a:r>
              <a:rPr lang="pl-PL" dirty="0"/>
              <a:t>Zbierali już m.in. karmę dla zwierząt w schronisku,  zabawki dla dzieci z pobliskiego Domu Dziecka, a obecnie środki higieniczne dla dzieci z hospicjum.</a:t>
            </a:r>
          </a:p>
        </p:txBody>
      </p:sp>
      <p:pic>
        <p:nvPicPr>
          <p:cNvPr id="4097" name="Picture 1" descr="C:\Users\Agata\Desktop\Zdjęcie01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438890"/>
            <a:ext cx="3816424" cy="33663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Uczymy się oszczędzać</a:t>
            </a: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899592" y="1916832"/>
            <a:ext cx="72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/>
              <a:t>Przeprowadzono cykl zajęć programu "</a:t>
            </a:r>
            <a:r>
              <a:rPr lang="pl-PL" dirty="0" err="1"/>
              <a:t>Talentowisko</a:t>
            </a:r>
            <a:r>
              <a:rPr lang="pl-PL" dirty="0"/>
              <a:t>" dzięki którym uczniowie poznali swoje </a:t>
            </a:r>
            <a:r>
              <a:rPr lang="pl-PL" dirty="0" smtClean="0"/>
              <a:t>talenty, nauczyli </a:t>
            </a:r>
            <a:r>
              <a:rPr lang="pl-PL" dirty="0"/>
              <a:t>się właściwie gospodarować </a:t>
            </a:r>
            <a:r>
              <a:rPr lang="pl-PL" dirty="0" smtClean="0"/>
              <a:t>pieniędzmi oraz poznali </a:t>
            </a:r>
            <a:r>
              <a:rPr lang="pl-PL" dirty="0"/>
              <a:t>zasady działalności SKO.</a:t>
            </a:r>
          </a:p>
        </p:txBody>
      </p:sp>
      <p:pic>
        <p:nvPicPr>
          <p:cNvPr id="11265" name="Picture 1" descr="C:\Users\Agata\Desktop\Zdjęcie0038 - Kop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924944"/>
            <a:ext cx="4320480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01752" y="116632"/>
            <a:ext cx="8534400" cy="108012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Kwietniowe podsumowanie akcji zbierania nakrętek</a:t>
            </a:r>
            <a:endParaRPr lang="pl-PL" dirty="0"/>
          </a:p>
        </p:txBody>
      </p:sp>
      <p:pic>
        <p:nvPicPr>
          <p:cNvPr id="2050" name="Picture 2" descr="H:\SKO dokumenty\Zdjęcie01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3657600" cy="4876800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4139952" y="1844824"/>
            <a:ext cx="41764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Członkowie SKO zebrali  44434 nakrętek. Uczniowie klasy II a 26434, a klasy II b 18000. </a:t>
            </a:r>
          </a:p>
          <a:p>
            <a:r>
              <a:rPr lang="pl-PL" dirty="0" smtClean="0"/>
              <a:t>Adrian – uczeń klasy </a:t>
            </a:r>
            <a:r>
              <a:rPr lang="pl-PL" dirty="0" err="1" smtClean="0"/>
              <a:t>IIa</a:t>
            </a:r>
            <a:r>
              <a:rPr lang="pl-PL" dirty="0" smtClean="0"/>
              <a:t> przyniósł 8000 </a:t>
            </a:r>
            <a:r>
              <a:rPr lang="pl-PL" dirty="0" smtClean="0">
                <a:sym typeface="Wingdings"/>
              </a:rPr>
              <a:t>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Przedstawienie o oszczędzaniu</a:t>
            </a: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4932040" y="1556793"/>
            <a:ext cx="374441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Uczniowie klasy II ”a” przedstawili inscenizację o oszczędzaniu i swoich umiejętnościach składającą się z kilku scenek. Zachęcały do oszczędzania prądu, wody, książek i ulokowania swoich złotówek na książeczce SKO.</a:t>
            </a:r>
            <a:endParaRPr lang="pl-PL" dirty="0"/>
          </a:p>
        </p:txBody>
      </p:sp>
      <p:pic>
        <p:nvPicPr>
          <p:cNvPr id="3074" name="Picture 2" descr="H:\SKO dokumenty\DSC009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1844824"/>
            <a:ext cx="3290407" cy="3240360"/>
          </a:xfrm>
          <a:prstGeom prst="rect">
            <a:avLst/>
          </a:prstGeom>
          <a:noFill/>
        </p:spPr>
      </p:pic>
      <p:pic>
        <p:nvPicPr>
          <p:cNvPr id="3075" name="Picture 3" descr="H:\SKO dokumenty\DSC01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717032"/>
            <a:ext cx="4032448" cy="25201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SKO dokumenty\DSC009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412776"/>
            <a:ext cx="2376264" cy="2392130"/>
          </a:xfrm>
          <a:prstGeom prst="rect">
            <a:avLst/>
          </a:prstGeom>
          <a:noFill/>
        </p:spPr>
      </p:pic>
      <p:pic>
        <p:nvPicPr>
          <p:cNvPr id="4099" name="Picture 3" descr="H:\SKO dokumenty\DSC010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412776"/>
            <a:ext cx="3542794" cy="2952328"/>
          </a:xfrm>
          <a:prstGeom prst="rect">
            <a:avLst/>
          </a:prstGeom>
          <a:noFill/>
        </p:spPr>
      </p:pic>
      <p:pic>
        <p:nvPicPr>
          <p:cNvPr id="4100" name="Picture 4" descr="H:\SKO dokumenty\DSC009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2492880"/>
            <a:ext cx="2808158" cy="3744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Program „Od grosika do złotówki”</a:t>
            </a: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4067944" y="1916832"/>
            <a:ext cx="446449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W poszerzaniu wiedzy finansowej pomaga dzieciom realizacja programu "Od grosika do złotówki".</a:t>
            </a:r>
          </a:p>
          <a:p>
            <a:r>
              <a:rPr lang="pl-PL" dirty="0" smtClean="0"/>
              <a:t>Podróżując po planetach: Grosik, </a:t>
            </a:r>
            <a:r>
              <a:rPr lang="pl-PL" dirty="0" err="1" smtClean="0"/>
              <a:t>Skar</a:t>
            </a:r>
            <a:r>
              <a:rPr lang="pl-PL" dirty="0" smtClean="0"/>
              <a:t> </a:t>
            </a:r>
            <a:r>
              <a:rPr lang="pl-PL" dirty="0" err="1" smtClean="0"/>
              <a:t>-bonk</a:t>
            </a:r>
            <a:r>
              <a:rPr lang="pl-PL" dirty="0" smtClean="0"/>
              <a:t>a, Portfelik, Zabawka i Złotówka dzieci w trakcie zabaw i gier </a:t>
            </a:r>
            <a:r>
              <a:rPr lang="pl-PL" dirty="0" err="1" smtClean="0"/>
              <a:t>dydaktycz</a:t>
            </a:r>
            <a:r>
              <a:rPr lang="pl-PL" dirty="0" smtClean="0"/>
              <a:t>- </a:t>
            </a:r>
            <a:r>
              <a:rPr lang="pl-PL" dirty="0" err="1" smtClean="0"/>
              <a:t>nych</a:t>
            </a:r>
            <a:r>
              <a:rPr lang="pl-PL" dirty="0" smtClean="0"/>
              <a:t> poznają wartość pieniądza i sposoby oszczędzania. Ich przewodnikiem jest pan Grosik.</a:t>
            </a:r>
          </a:p>
          <a:p>
            <a:r>
              <a:rPr lang="pl-PL" dirty="0" smtClean="0"/>
              <a:t>W kwietniu </a:t>
            </a:r>
            <a:r>
              <a:rPr lang="pl-PL" dirty="0" err="1" smtClean="0"/>
              <a:t>zastanawiąją</a:t>
            </a:r>
            <a:r>
              <a:rPr lang="pl-PL" dirty="0" smtClean="0"/>
              <a:t> się nad </a:t>
            </a:r>
            <a:r>
              <a:rPr lang="pl-PL" dirty="0" err="1" smtClean="0"/>
              <a:t>wpły</a:t>
            </a:r>
            <a:r>
              <a:rPr lang="pl-PL" dirty="0" smtClean="0"/>
              <a:t>- </a:t>
            </a:r>
            <a:r>
              <a:rPr lang="pl-PL" dirty="0" err="1" smtClean="0"/>
              <a:t>wem</a:t>
            </a:r>
            <a:r>
              <a:rPr lang="pl-PL" dirty="0" smtClean="0"/>
              <a:t> </a:t>
            </a:r>
            <a:r>
              <a:rPr lang="pl-PL" dirty="0" err="1" smtClean="0"/>
              <a:t>rekram</a:t>
            </a:r>
            <a:r>
              <a:rPr lang="pl-PL" dirty="0" smtClean="0"/>
              <a:t> na  zakupy.</a:t>
            </a:r>
            <a:endParaRPr lang="pl-PL" dirty="0"/>
          </a:p>
        </p:txBody>
      </p:sp>
      <p:pic>
        <p:nvPicPr>
          <p:cNvPr id="1026" name="Picture 2" descr="H:\SKO dokumenty\DSC050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44824"/>
            <a:ext cx="3456384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Zestawienie oszczędności w klasach</a:t>
            </a:r>
            <a:endParaRPr lang="pl-PL" dirty="0"/>
          </a:p>
        </p:txBody>
      </p:sp>
      <p:pic>
        <p:nvPicPr>
          <p:cNvPr id="5122" name="Picture 2" descr="H:\SKO dokumenty\Zdjęcie01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2776"/>
            <a:ext cx="3657600" cy="4876800"/>
          </a:xfrm>
          <a:prstGeom prst="rect">
            <a:avLst/>
          </a:prstGeom>
          <a:noFill/>
        </p:spPr>
      </p:pic>
      <p:pic>
        <p:nvPicPr>
          <p:cNvPr id="5123" name="Picture 3" descr="H:\SKO dokumenty\Zdjęcie01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772816"/>
            <a:ext cx="48768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tytuł 3"/>
          <p:cNvSpPr>
            <a:spLocks noGrp="1"/>
          </p:cNvSpPr>
          <p:nvPr>
            <p:ph type="subTitle" idx="1"/>
          </p:nvPr>
        </p:nvSpPr>
        <p:spPr>
          <a:xfrm>
            <a:off x="3851920" y="3573016"/>
            <a:ext cx="3920480" cy="1512168"/>
          </a:xfrm>
        </p:spPr>
        <p:txBody>
          <a:bodyPr/>
          <a:lstStyle/>
          <a:p>
            <a:r>
              <a:rPr lang="pl-PL" dirty="0" smtClean="0"/>
              <a:t>Opracowanie</a:t>
            </a:r>
          </a:p>
          <a:p>
            <a:endParaRPr lang="pl-PL" dirty="0" smtClean="0"/>
          </a:p>
          <a:p>
            <a:r>
              <a:rPr lang="pl-PL" dirty="0" smtClean="0"/>
              <a:t>Anna Maciocha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319808"/>
          </a:xfrm>
        </p:spPr>
        <p:txBody>
          <a:bodyPr>
            <a:normAutofit/>
          </a:bodyPr>
          <a:lstStyle/>
          <a:p>
            <a:r>
              <a:rPr lang="pl-PL" sz="3200" dirty="0" smtClean="0"/>
              <a:t>W prezentacji wykorzystano zdjęcia uczniów klasy drugich.</a:t>
            </a:r>
            <a:endParaRPr lang="pl-PL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 descr="C:\Users\Agata\Desktop\Zdjęcie0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768" y="1772816"/>
            <a:ext cx="4643779" cy="3888432"/>
          </a:xfrm>
          <a:prstGeom prst="rect">
            <a:avLst/>
          </a:prstGeom>
          <a:noFill/>
        </p:spPr>
      </p:pic>
      <p:pic>
        <p:nvPicPr>
          <p:cNvPr id="39938" name="Picture 2" descr="C:\Users\Agata\Desktop\Zdjęcie00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772816"/>
            <a:ext cx="4660776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 wizytą w Banku Spółdzielczym</a:t>
            </a: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827584" y="1859340"/>
            <a:ext cx="410445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/>
              <a:t>W październiku członkowie SKO wybrali się na wycieczkę do banku.</a:t>
            </a:r>
          </a:p>
          <a:p>
            <a:pPr algn="just"/>
            <a:r>
              <a:rPr lang="pl-PL" dirty="0"/>
              <a:t>Mieli tu okazję uzupełnienia swoich wiadomości zdobytych na zajęciach szkolnych. Zobaczyli skarbiec, poznali metodę rozróżniania pieniędzy prawdziwych od fałszywych, poznali historię pieniędzy oraz </a:t>
            </a:r>
            <a:r>
              <a:rPr lang="pl-PL" dirty="0" smtClean="0"/>
              <a:t>dowiedzieli </a:t>
            </a:r>
            <a:r>
              <a:rPr lang="pl-PL" dirty="0"/>
              <a:t>się na czym polega praca osób tam zatrudnionych. Dzieciom zostały wyjaśnione wszystkie nurtujące je sprawy</a:t>
            </a:r>
            <a:r>
              <a:rPr lang="pl-PL" dirty="0" smtClean="0"/>
              <a:t>.</a:t>
            </a:r>
          </a:p>
          <a:p>
            <a:pPr algn="just"/>
            <a:r>
              <a:rPr lang="pl-PL" dirty="0" smtClean="0"/>
              <a:t>Dostały również prezenty – świnki skarbonki.</a:t>
            </a:r>
          </a:p>
          <a:p>
            <a:endParaRPr lang="pl-PL" dirty="0"/>
          </a:p>
        </p:txBody>
      </p:sp>
      <p:pic>
        <p:nvPicPr>
          <p:cNvPr id="27649" name="Picture 1" descr="C:\Users\Agata\Desktop\Zdjęcie0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916832"/>
            <a:ext cx="4070581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 descr="C:\Users\Agata\Desktop\Zdjęcie0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3384376" cy="3299484"/>
          </a:xfrm>
          <a:prstGeom prst="rect">
            <a:avLst/>
          </a:prstGeom>
          <a:noFill/>
        </p:spPr>
      </p:pic>
      <p:pic>
        <p:nvPicPr>
          <p:cNvPr id="38914" name="Picture 2" descr="C:\Users\Agata\Desktop\Zdjęcie00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708920"/>
            <a:ext cx="4286605" cy="33878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Świnki - skarbonki</a:t>
            </a: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3779912" y="2690336"/>
            <a:ext cx="4752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/>
              <a:t>Prezenty sprawiły dzieciom ogromną radość, zaraz po powrocie do szkoły </a:t>
            </a:r>
            <a:r>
              <a:rPr lang="pl-PL" dirty="0" smtClean="0"/>
              <a:t>przystąpiły </a:t>
            </a:r>
            <a:r>
              <a:rPr lang="pl-PL" dirty="0"/>
              <a:t>do ich </a:t>
            </a:r>
            <a:r>
              <a:rPr lang="pl-PL" dirty="0" smtClean="0"/>
              <a:t>swoich </a:t>
            </a:r>
            <a:r>
              <a:rPr lang="pl-PL" dirty="0"/>
              <a:t>skarbonek. Obiecały również systematyczne oszczędzanie w SKO.</a:t>
            </a:r>
          </a:p>
        </p:txBody>
      </p:sp>
      <p:pic>
        <p:nvPicPr>
          <p:cNvPr id="26625" name="Picture 1" descr="C:\Users\Agata\Desktop\Zdjęcie00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88840"/>
            <a:ext cx="3312368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Users\Agata\Desktop\Zdjęcie0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991752"/>
            <a:ext cx="4663161" cy="3309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228600"/>
            <a:ext cx="8584632" cy="104016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Zbiórka baterii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1043608" y="1772816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Członkowie SKO </a:t>
            </a:r>
            <a:r>
              <a:rPr lang="pl-PL" dirty="0" smtClean="0"/>
              <a:t>zorganizowali </a:t>
            </a:r>
            <a:r>
              <a:rPr lang="pl-PL" dirty="0"/>
              <a:t>całoroczną akcję zbiórki baterii.</a:t>
            </a:r>
          </a:p>
          <a:p>
            <a:r>
              <a:rPr lang="pl-PL" dirty="0"/>
              <a:t>Zużyte baterie można wrzucić do specjalnego kartonu znajdującego się na </a:t>
            </a:r>
            <a:r>
              <a:rPr lang="pl-PL" dirty="0" smtClean="0"/>
              <a:t> piętrze szkoły.</a:t>
            </a:r>
          </a:p>
          <a:p>
            <a:endParaRPr lang="pl-PL" dirty="0"/>
          </a:p>
        </p:txBody>
      </p:sp>
      <p:pic>
        <p:nvPicPr>
          <p:cNvPr id="25601" name="Picture 1" descr="C:\Users\Agata\Desktop\www.talentowisko.p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924944"/>
            <a:ext cx="4464496" cy="3348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Zbiórka pieniędzy na Wielką Orkiestrę Świątecznej Pomocy.</a:t>
            </a: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4355976" y="2413338"/>
            <a:ext cx="41764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/>
              <a:t>Członkowie SKO włączyli się do akcji zbierania pieniędzy kwestując na ulicach Ozimka.</a:t>
            </a:r>
          </a:p>
          <a:p>
            <a:pPr algn="just"/>
            <a:r>
              <a:rPr lang="pl-PL" dirty="0"/>
              <a:t>Zebrane pieniądze </a:t>
            </a:r>
            <a:r>
              <a:rPr lang="pl-PL" dirty="0" smtClean="0"/>
              <a:t>zostały </a:t>
            </a:r>
            <a:r>
              <a:rPr lang="pl-PL" dirty="0" err="1" smtClean="0"/>
              <a:t>przeznaczo</a:t>
            </a:r>
            <a:r>
              <a:rPr lang="pl-PL" dirty="0" smtClean="0"/>
              <a:t> –</a:t>
            </a:r>
          </a:p>
          <a:p>
            <a:pPr algn="just"/>
            <a:r>
              <a:rPr lang="pl-PL" dirty="0" err="1" smtClean="0"/>
              <a:t>ne</a:t>
            </a:r>
            <a:r>
              <a:rPr lang="pl-PL" dirty="0" smtClean="0"/>
              <a:t> </a:t>
            </a:r>
            <a:r>
              <a:rPr lang="pl-PL" dirty="0"/>
              <a:t>na zakup najnowocześniejszych urządzeń dla dziecięcej medycyny ratunkowej i godnej opieki medycznej seniorów.</a:t>
            </a:r>
          </a:p>
        </p:txBody>
      </p:sp>
      <p:pic>
        <p:nvPicPr>
          <p:cNvPr id="24577" name="Picture 1" descr="C:\Users\Agata\Desktop\IMG00032-20140316-21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060848"/>
            <a:ext cx="3671613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ejski">
  <a:themeElements>
    <a:clrScheme name="Wielkomiejski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iejski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ejski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6463898</TotalTime>
  <Words>562</Words>
  <Application>Microsoft Office PowerPoint</Application>
  <PresentationFormat>Pokaz na ekranie (4:3)</PresentationFormat>
  <Paragraphs>62</Paragraphs>
  <Slides>25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29" baseType="lpstr">
      <vt:lpstr>Georgia</vt:lpstr>
      <vt:lpstr>Wingdings</vt:lpstr>
      <vt:lpstr>Wingdings 2</vt:lpstr>
      <vt:lpstr>Miejski</vt:lpstr>
      <vt:lpstr>KRONIKA SKO UCZNÓW KLAS DRUGICH SP NR 3 W OZIMKU </vt:lpstr>
      <vt:lpstr>Uczymy się oszczędzać</vt:lpstr>
      <vt:lpstr>Prezentacja programu PowerPoint</vt:lpstr>
      <vt:lpstr>Z wizytą w Banku Spółdzielczym</vt:lpstr>
      <vt:lpstr>Prezentacja programu PowerPoint</vt:lpstr>
      <vt:lpstr>Świnki - skarbonki</vt:lpstr>
      <vt:lpstr>Prezentacja programu PowerPoint</vt:lpstr>
      <vt:lpstr> Zbiórka baterii </vt:lpstr>
      <vt:lpstr>Zbiórka pieniędzy na Wielką Orkiestrę Świątecznej Pomocy.</vt:lpstr>
      <vt:lpstr>Prezentacja programu PowerPoint</vt:lpstr>
      <vt:lpstr> Konkurs plastyczny "Oszczędzaj w SKO" </vt:lpstr>
      <vt:lpstr>Prezentacja programu PowerPoint</vt:lpstr>
      <vt:lpstr> Skarbonki </vt:lpstr>
      <vt:lpstr> Zbiórka nakrętek </vt:lpstr>
      <vt:lpstr> Najbardziej aktywni uczniowie w oszczędzaniu </vt:lpstr>
      <vt:lpstr> Konkurs "SKO spełnia moje marzenia" </vt:lpstr>
      <vt:lpstr>Prezentacja programu PowerPoint</vt:lpstr>
      <vt:lpstr>Jak przechowywano pieniądze dawniej i dziś</vt:lpstr>
      <vt:lpstr> Pomagamy innym </vt:lpstr>
      <vt:lpstr>Kwietniowe podsumowanie akcji zbierania nakrętek</vt:lpstr>
      <vt:lpstr>Przedstawienie o oszczędzaniu</vt:lpstr>
      <vt:lpstr>Prezentacja programu PowerPoint</vt:lpstr>
      <vt:lpstr>Program „Od grosika do złotówki”</vt:lpstr>
      <vt:lpstr>Zestawienie oszczędności w klasach</vt:lpstr>
      <vt:lpstr>W prezentacji wykorzystano zdjęcia uczniów klasy drugich.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Agata</dc:creator>
  <cp:lastModifiedBy>Maria Świętek</cp:lastModifiedBy>
  <cp:revision>73</cp:revision>
  <dcterms:created xsi:type="dcterms:W3CDTF">2014-04-07T16:57:55Z</dcterms:created>
  <dcterms:modified xsi:type="dcterms:W3CDTF">2014-07-01T08:02:47Z</dcterms:modified>
</cp:coreProperties>
</file>